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83" r:id="rId14"/>
    <p:sldId id="284" r:id="rId15"/>
    <p:sldId id="282" r:id="rId16"/>
    <p:sldId id="267" r:id="rId17"/>
    <p:sldId id="270" r:id="rId18"/>
    <p:sldId id="271" r:id="rId19"/>
    <p:sldId id="272" r:id="rId20"/>
    <p:sldId id="273" r:id="rId21"/>
    <p:sldId id="274" r:id="rId22"/>
    <p:sldId id="275" r:id="rId23"/>
    <p:sldId id="276" r:id="rId24"/>
    <p:sldId id="268" r:id="rId25"/>
    <p:sldId id="277" r:id="rId26"/>
    <p:sldId id="281" r:id="rId27"/>
    <p:sldId id="280" r:id="rId28"/>
    <p:sldId id="27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4BA"/>
    <a:srgbClr val="2823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428" y="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6504E0C7-DF55-4898-BEA4-24D959670728}" type="datetimeFigureOut">
              <a:rPr lang="en-US" smtClean="0"/>
              <a:pPr/>
              <a:t>1/21/2020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8285A0D5-6608-4995-83B4-E7E10C38F19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04E0C7-DF55-4898-BEA4-24D959670728}"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5A0D5-6608-4995-83B4-E7E10C38F19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04E0C7-DF55-4898-BEA4-24D959670728}"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5A0D5-6608-4995-83B4-E7E10C38F19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6504E0C7-DF55-4898-BEA4-24D959670728}" type="datetimeFigureOut">
              <a:rPr lang="en-US" smtClean="0"/>
              <a:pPr/>
              <a:t>1/21/2020</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8285A0D5-6608-4995-83B4-E7E10C38F19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6504E0C7-DF55-4898-BEA4-24D959670728}" type="datetimeFigureOut">
              <a:rPr lang="en-US" smtClean="0"/>
              <a:pPr/>
              <a:t>1/21/2020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8285A0D5-6608-4995-83B4-E7E10C38F19F}"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6504E0C7-DF55-4898-BEA4-24D959670728}" type="datetimeFigureOut">
              <a:rPr lang="en-US" smtClean="0"/>
              <a:pPr/>
              <a:t>1/21/2020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8285A0D5-6608-4995-83B4-E7E10C38F19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6504E0C7-DF55-4898-BEA4-24D959670728}"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8285A0D5-6608-4995-83B4-E7E10C38F19F}"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6504E0C7-DF55-4898-BEA4-24D959670728}" type="datetimeFigureOut">
              <a:rPr lang="en-US" smtClean="0"/>
              <a:pPr/>
              <a:t>1/21/2020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5A0D5-6608-4995-83B4-E7E10C38F19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504E0C7-DF55-4898-BEA4-24D959670728}" type="datetimeFigureOut">
              <a:rPr lang="en-US" smtClean="0"/>
              <a:pPr/>
              <a:t>1/21/2020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5A0D5-6608-4995-83B4-E7E10C38F19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6504E0C7-DF55-4898-BEA4-24D959670728}" type="datetimeFigureOut">
              <a:rPr lang="en-US" smtClean="0"/>
              <a:pPr/>
              <a:t>1/21/2020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5A0D5-6608-4995-83B4-E7E10C38F19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6504E0C7-DF55-4898-BEA4-24D959670728}"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8285A0D5-6608-4995-83B4-E7E10C38F19F}"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504E0C7-DF55-4898-BEA4-24D959670728}" type="datetimeFigureOut">
              <a:rPr lang="en-US" smtClean="0"/>
              <a:pPr/>
              <a:t>1/21/2020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285A0D5-6608-4995-83B4-E7E10C38F19F}"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youtube.com/watch?v=mk6zbY8i4_8"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youtube.com/watch?v=xnhp7GVEygU"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YNUCxYtWFl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2.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hyperlink" Target="http://upload.wikimedia.org/wikipedia/en/4/40/Polar_express.jpg" TargetMode="External"/><Relationship Id="rId5" Type="http://schemas.openxmlformats.org/officeDocument/2006/relationships/image" Target="../media/image41.jpeg"/><Relationship Id="rId4" Type="http://schemas.openxmlformats.org/officeDocument/2006/relationships/hyperlink" Target="http://upload.wikimedia.org/wikipedia/en/1/11/Monster_house_poster.jp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www.youtube.com/watch?v=15U69tCv3eI"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upload.wikimedia.org/wikipedia/commons/1/1f/Vase_animation.sv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_c15oS5i5I" TargetMode="External"/><Relationship Id="rId7" Type="http://schemas.openxmlformats.org/officeDocument/2006/relationships/image" Target="../media/image5.jpeg"/><Relationship Id="rId2" Type="http://schemas.openxmlformats.org/officeDocument/2006/relationships/hyperlink" Target="http://www.youtube.com/watch?v=UY40DHs9vc4" TargetMode="Externa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hyperlink" Target="https://www.youtube.com/watch?v=BBgghnQF6E4" TargetMode="External"/><Relationship Id="rId4" Type="http://schemas.openxmlformats.org/officeDocument/2006/relationships/hyperlink" Target="http://www.youtube.com/watch?v=J6uzf_z_OXg&amp;feature=relat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upload.wikimedia.org/wikipedia/commons/d/d9/File-Inkandpaint.jpg"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www.youtube.com/watch?v=Z8TqOTe3ODc"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upload.wikimedia.org/wikipedia/en/8/86/Nightmarebeforexmas200px.png" TargetMode="External"/><Relationship Id="rId2" Type="http://schemas.openxmlformats.org/officeDocument/2006/relationships/hyperlink" Target="https://www.youtube.com/watch?v=7rUEnIczfG8" TargetMode="Externa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y09hVzHmSus"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solidFill>
                  <a:srgbClr val="282389"/>
                </a:solidFill>
                <a:latin typeface="Snap ITC" pitchFamily="82" charset="0"/>
              </a:rPr>
              <a:t>MoDE</a:t>
            </a:r>
            <a:r>
              <a:rPr lang="en-US" dirty="0">
                <a:solidFill>
                  <a:srgbClr val="282389"/>
                </a:solidFill>
                <a:latin typeface="Snap ITC" pitchFamily="82" charset="0"/>
              </a:rPr>
              <a:t> Study</a:t>
            </a:r>
          </a:p>
        </p:txBody>
      </p:sp>
      <p:sp>
        <p:nvSpPr>
          <p:cNvPr id="3" name="Subtitle 2"/>
          <p:cNvSpPr>
            <a:spLocks noGrp="1"/>
          </p:cNvSpPr>
          <p:nvPr>
            <p:ph type="subTitle" idx="1"/>
          </p:nvPr>
        </p:nvSpPr>
        <p:spPr/>
        <p:txBody>
          <a:bodyPr>
            <a:noAutofit/>
          </a:bodyPr>
          <a:lstStyle/>
          <a:p>
            <a:r>
              <a:rPr lang="en-US" sz="8000" dirty="0">
                <a:solidFill>
                  <a:srgbClr val="0070C0"/>
                </a:solidFill>
                <a:latin typeface="Showcard Gothic" pitchFamily="82" charset="0"/>
                <a:cs typeface="Aharoni" pitchFamily="2" charset="-79"/>
              </a:rPr>
              <a:t>Animation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6553200" cy="707886"/>
          </a:xfrm>
          <a:prstGeom prst="rect">
            <a:avLst/>
          </a:prstGeom>
          <a:noFill/>
        </p:spPr>
        <p:txBody>
          <a:bodyPr wrap="square" rtlCol="0">
            <a:spAutoFit/>
          </a:bodyPr>
          <a:lstStyle/>
          <a:p>
            <a:r>
              <a:rPr lang="en-US" sz="4000" dirty="0">
                <a:solidFill>
                  <a:srgbClr val="282389"/>
                </a:solidFill>
                <a:latin typeface="Showcard Gothic" pitchFamily="82" charset="0"/>
              </a:rPr>
              <a:t>Wallace and </a:t>
            </a:r>
            <a:r>
              <a:rPr lang="en-US" sz="4000" dirty="0" err="1">
                <a:solidFill>
                  <a:srgbClr val="282389"/>
                </a:solidFill>
                <a:latin typeface="Showcard Gothic" pitchFamily="82" charset="0"/>
              </a:rPr>
              <a:t>Gromit</a:t>
            </a:r>
            <a:endParaRPr lang="en-US" sz="4000" dirty="0">
              <a:solidFill>
                <a:srgbClr val="282389"/>
              </a:solidFill>
              <a:latin typeface="Showcard Gothic" pitchFamily="82" charset="0"/>
            </a:endParaRPr>
          </a:p>
        </p:txBody>
      </p:sp>
      <p:sp>
        <p:nvSpPr>
          <p:cNvPr id="3" name="TextBox 2"/>
          <p:cNvSpPr txBox="1"/>
          <p:nvPr/>
        </p:nvSpPr>
        <p:spPr>
          <a:xfrm>
            <a:off x="457200" y="1143000"/>
            <a:ext cx="8229600" cy="2092881"/>
          </a:xfrm>
          <a:prstGeom prst="rect">
            <a:avLst/>
          </a:prstGeom>
          <a:noFill/>
        </p:spPr>
        <p:txBody>
          <a:bodyPr wrap="square" rtlCol="0">
            <a:spAutoFit/>
          </a:bodyPr>
          <a:lstStyle/>
          <a:p>
            <a:r>
              <a:rPr lang="en-US" sz="2400" dirty="0">
                <a:solidFill>
                  <a:srgbClr val="5244BA"/>
                </a:solidFill>
                <a:latin typeface="Hobo Std" pitchFamily="50" charset="0"/>
              </a:rPr>
              <a:t>The Wrong Trousers</a:t>
            </a:r>
          </a:p>
          <a:p>
            <a:r>
              <a:rPr lang="en-US" sz="2400" dirty="0">
                <a:solidFill>
                  <a:srgbClr val="5244BA"/>
                </a:solidFill>
                <a:latin typeface="Hobo Std" pitchFamily="50" charset="0"/>
              </a:rPr>
              <a:t>FLASHDRIVE</a:t>
            </a:r>
          </a:p>
          <a:p>
            <a:r>
              <a:rPr lang="en-US" sz="2000" dirty="0">
                <a:solidFill>
                  <a:srgbClr val="5244BA"/>
                </a:solidFill>
                <a:latin typeface="Hobo Std" pitchFamily="50" charset="0"/>
              </a:rPr>
              <a:t>ONLINE:</a:t>
            </a:r>
          </a:p>
          <a:p>
            <a:r>
              <a:rPr lang="en-US" sz="2000" dirty="0">
                <a:latin typeface="Hobo Std" pitchFamily="50" charset="0"/>
                <a:hlinkClick r:id="rId2"/>
              </a:rPr>
              <a:t>http://www.youtube.com/watch?v=mk6zbY8i4_8</a:t>
            </a:r>
            <a:endParaRPr lang="en-US" sz="2000" dirty="0">
              <a:latin typeface="Hobo Std" pitchFamily="50" charset="0"/>
            </a:endParaRPr>
          </a:p>
          <a:p>
            <a:endParaRPr lang="en-US" sz="2400" dirty="0">
              <a:latin typeface="Hobo Std" pitchFamily="50" charset="0"/>
            </a:endParaRPr>
          </a:p>
          <a:p>
            <a:endParaRPr lang="en-US" dirty="0"/>
          </a:p>
        </p:txBody>
      </p:sp>
      <p:pic>
        <p:nvPicPr>
          <p:cNvPr id="12290" name="Picture 2" descr="http://rds.yahoo.com/_ylt=A0PDoTGfelpNnSgAPSGjzbkF/SIG=141fv06od/EXP=1297804063/**http%3a/www.moviewallpaper.net/wpp/The_Wallace_and_Gromit_Movie%3a_Curse_of_the_Wererabbit_Wallpaper_2_800.jpg"/>
          <p:cNvPicPr>
            <a:picLocks noChangeAspect="1" noChangeArrowheads="1"/>
          </p:cNvPicPr>
          <p:nvPr/>
        </p:nvPicPr>
        <p:blipFill rotWithShape="1">
          <a:blip r:embed="rId3" cstate="print"/>
          <a:srcRect b="16000"/>
          <a:stretch/>
        </p:blipFill>
        <p:spPr bwMode="auto">
          <a:xfrm>
            <a:off x="2030822" y="3048000"/>
            <a:ext cx="5082355" cy="3200400"/>
          </a:xfrm>
          <a:prstGeom prst="rect">
            <a:avLst/>
          </a:prstGeom>
          <a:noFill/>
          <a:effectLst>
            <a:softEdge rad="63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http://rds.yahoo.com/_ylt=A0PDoS7LkFhNRHAApsqjzbkF/SIG=12g74gvu1/EXP=1297678667/**http%3a/www.movieposter.com/posters/archive/main/34/MPW-170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9819" y="4159737"/>
            <a:ext cx="1695710" cy="2464572"/>
          </a:xfrm>
          <a:prstGeom prst="rect">
            <a:avLst/>
          </a:prstGeom>
          <a:noFill/>
          <a:scene3d>
            <a:camera prst="perspectiveContrastingRightFacing"/>
            <a:lightRig rig="threePt" dir="t"/>
          </a:scene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709" y="304800"/>
            <a:ext cx="8686799" cy="769441"/>
          </a:xfrm>
          <a:prstGeom prst="rect">
            <a:avLst/>
          </a:prstGeom>
          <a:noFill/>
        </p:spPr>
        <p:txBody>
          <a:bodyPr wrap="square" rtlCol="0">
            <a:spAutoFit/>
          </a:bodyPr>
          <a:lstStyle/>
          <a:p>
            <a:r>
              <a:rPr lang="en-US" sz="4400" dirty="0">
                <a:solidFill>
                  <a:srgbClr val="282389"/>
                </a:solidFill>
                <a:latin typeface="Showcard Gothic" pitchFamily="82" charset="0"/>
              </a:rPr>
              <a:t>Computer Animation</a:t>
            </a:r>
          </a:p>
        </p:txBody>
      </p:sp>
      <p:sp>
        <p:nvSpPr>
          <p:cNvPr id="4" name="TextBox 3"/>
          <p:cNvSpPr txBox="1"/>
          <p:nvPr/>
        </p:nvSpPr>
        <p:spPr>
          <a:xfrm>
            <a:off x="304800" y="1066800"/>
            <a:ext cx="5029200" cy="5355312"/>
          </a:xfrm>
          <a:prstGeom prst="rect">
            <a:avLst/>
          </a:prstGeom>
          <a:noFill/>
        </p:spPr>
        <p:txBody>
          <a:bodyPr wrap="square" rtlCol="0">
            <a:spAutoFit/>
          </a:bodyPr>
          <a:lstStyle/>
          <a:p>
            <a:pPr marL="166688" indent="-166688">
              <a:buFont typeface="Arial" pitchFamily="34" charset="0"/>
              <a:buChar char="•"/>
            </a:pPr>
            <a:r>
              <a:rPr lang="en-US" sz="2400" dirty="0">
                <a:solidFill>
                  <a:srgbClr val="5244BA"/>
                </a:solidFill>
                <a:latin typeface="Hobo Std" pitchFamily="50" charset="0"/>
              </a:rPr>
              <a:t>Computer enhances hand-drawn imagers in 2D and 3D ways</a:t>
            </a:r>
          </a:p>
          <a:p>
            <a:pPr marL="166688" indent="-166688">
              <a:buFont typeface="Arial" pitchFamily="34" charset="0"/>
              <a:buChar char="•"/>
            </a:pPr>
            <a:r>
              <a:rPr lang="en-US" sz="2400" dirty="0">
                <a:solidFill>
                  <a:srgbClr val="5244BA"/>
                </a:solidFill>
                <a:latin typeface="Hobo Std" pitchFamily="50" charset="0"/>
              </a:rPr>
              <a:t>First fully computer-animated film:   </a:t>
            </a:r>
          </a:p>
          <a:p>
            <a:pPr marL="166688" indent="-166688">
              <a:buFont typeface="Arial" pitchFamily="34" charset="0"/>
              <a:buChar char="•"/>
            </a:pPr>
            <a:r>
              <a:rPr lang="en-US" sz="2400" dirty="0">
                <a:solidFill>
                  <a:srgbClr val="5244BA"/>
                </a:solidFill>
                <a:latin typeface="Hobo Std" pitchFamily="50" charset="0"/>
              </a:rPr>
              <a:t>           Toy Story (1995)</a:t>
            </a:r>
          </a:p>
          <a:p>
            <a:pPr marL="166688" indent="-166688">
              <a:buFont typeface="Arial" pitchFamily="34" charset="0"/>
              <a:buChar char="•"/>
            </a:pPr>
            <a:r>
              <a:rPr lang="en-US" sz="2400" dirty="0">
                <a:solidFill>
                  <a:srgbClr val="5244BA"/>
                </a:solidFill>
                <a:latin typeface="Hobo Std" pitchFamily="50" charset="0"/>
              </a:rPr>
              <a:t>Other Examples:  </a:t>
            </a:r>
          </a:p>
          <a:p>
            <a:pPr marL="568325" indent="-277813">
              <a:buFont typeface="Wingdings" pitchFamily="2" charset="2"/>
              <a:buChar char="ü"/>
            </a:pPr>
            <a:r>
              <a:rPr lang="en-US" sz="2400" dirty="0">
                <a:solidFill>
                  <a:srgbClr val="5244BA"/>
                </a:solidFill>
                <a:latin typeface="Hobo Std" pitchFamily="50" charset="0"/>
              </a:rPr>
              <a:t>A Bug’s Life (1998), </a:t>
            </a:r>
          </a:p>
          <a:p>
            <a:pPr marL="568325" indent="-277813">
              <a:buFont typeface="Wingdings" pitchFamily="2" charset="2"/>
              <a:buChar char="ü"/>
            </a:pPr>
            <a:r>
              <a:rPr lang="en-US" sz="2400" dirty="0">
                <a:solidFill>
                  <a:srgbClr val="5244BA"/>
                </a:solidFill>
                <a:latin typeface="Hobo Std" pitchFamily="50" charset="0"/>
              </a:rPr>
              <a:t>Monsters, Inc. (2001)</a:t>
            </a:r>
          </a:p>
          <a:p>
            <a:pPr marL="568325" indent="-277813">
              <a:buFont typeface="Wingdings" pitchFamily="2" charset="2"/>
              <a:buChar char="ü"/>
            </a:pPr>
            <a:r>
              <a:rPr lang="en-US" sz="2400" dirty="0">
                <a:solidFill>
                  <a:srgbClr val="5244BA"/>
                </a:solidFill>
                <a:latin typeface="Hobo Std" pitchFamily="50" charset="0"/>
              </a:rPr>
              <a:t>Ice Age (2002)</a:t>
            </a:r>
          </a:p>
          <a:p>
            <a:pPr marL="568325" indent="-277813">
              <a:buFont typeface="Wingdings" pitchFamily="2" charset="2"/>
              <a:buChar char="ü"/>
            </a:pPr>
            <a:r>
              <a:rPr lang="en-US" sz="2400" dirty="0" err="1">
                <a:solidFill>
                  <a:srgbClr val="5244BA"/>
                </a:solidFill>
                <a:latin typeface="Hobo Std" pitchFamily="50" charset="0"/>
              </a:rPr>
              <a:t>Aslan</a:t>
            </a:r>
            <a:r>
              <a:rPr lang="en-US" sz="2400" dirty="0">
                <a:solidFill>
                  <a:srgbClr val="5244BA"/>
                </a:solidFill>
                <a:latin typeface="Hobo Std" pitchFamily="50" charset="0"/>
              </a:rPr>
              <a:t> in The Lion, the Witch, and the Wardrobe (2005) </a:t>
            </a:r>
          </a:p>
          <a:p>
            <a:pPr marL="568325" indent="-277813">
              <a:buFont typeface="Wingdings" pitchFamily="2" charset="2"/>
              <a:buChar char="ü"/>
            </a:pPr>
            <a:r>
              <a:rPr lang="en-US" sz="2400" dirty="0">
                <a:solidFill>
                  <a:srgbClr val="5244BA"/>
                </a:solidFill>
                <a:latin typeface="Hobo Std" pitchFamily="50" charset="0"/>
              </a:rPr>
              <a:t>Ratatouille (2007)</a:t>
            </a:r>
          </a:p>
          <a:p>
            <a:endParaRPr lang="en-US" dirty="0"/>
          </a:p>
          <a:p>
            <a:endParaRPr lang="en-US" dirty="0"/>
          </a:p>
          <a:p>
            <a:endParaRPr lang="en-US" dirty="0"/>
          </a:p>
        </p:txBody>
      </p:sp>
      <p:pic>
        <p:nvPicPr>
          <p:cNvPr id="1030" name="Picture 6" descr="http://rds.yahoo.com/_ylt=A0PDoYCWj1hNjSwABkWjzbkF/SIG=129omfuhj/EXP=1297678358/**http%3a/www.flickclip.com/badbioimages/Ice%2520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48514">
            <a:off x="7308647" y="1779184"/>
            <a:ext cx="1712236" cy="2519894"/>
          </a:xfrm>
          <a:prstGeom prst="rect">
            <a:avLst/>
          </a:prstGeom>
          <a:noFill/>
          <a:scene3d>
            <a:camera prst="isometricOffAxis2Left"/>
            <a:lightRig rig="threePt" dir="t"/>
          </a:scene3d>
          <a:extLst>
            <a:ext uri="{909E8E84-426E-40DD-AFC4-6F175D3DCCD1}">
              <a14:hiddenFill xmlns:a14="http://schemas.microsoft.com/office/drawing/2010/main">
                <a:solidFill>
                  <a:srgbClr val="FFFFFF"/>
                </a:solidFill>
              </a14:hiddenFill>
            </a:ext>
          </a:extLst>
        </p:spPr>
      </p:pic>
      <p:pic>
        <p:nvPicPr>
          <p:cNvPr id="1032" name="Picture 8" descr="http://rds.yahoo.com/_ylt=A0PDoYC.j1hNDzEAL3ijzbkF/SIG=12tvejehq/EXP=1297678398/**http%3a/www.moviepostr.com/img/movie/744/a-bugs-life-666-poster-large.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228600"/>
            <a:ext cx="1712236" cy="2543894"/>
          </a:xfrm>
          <a:prstGeom prst="rect">
            <a:avLst/>
          </a:prstGeom>
          <a:noFill/>
          <a:scene3d>
            <a:camera prst="isometricTopUp"/>
            <a:lightRig rig="threePt" dir="t"/>
          </a:scene3d>
          <a:extLst>
            <a:ext uri="{909E8E84-426E-40DD-AFC4-6F175D3DCCD1}">
              <a14:hiddenFill xmlns:a14="http://schemas.microsoft.com/office/drawing/2010/main">
                <a:solidFill>
                  <a:srgbClr val="FFFFFF"/>
                </a:solidFill>
              </a14:hiddenFill>
            </a:ext>
          </a:extLst>
        </p:spPr>
      </p:pic>
      <p:pic>
        <p:nvPicPr>
          <p:cNvPr id="1036" name="Picture 12" descr="http://rds.yahoo.com/_ylt=A0PDoS5FkFhNQ2wA4eCjzbkF/SIG=12u0lb5h8/EXP=1297678533/**http%3a/www.theanimationblog.com/wp-content/uploads/2007/08/ratatouill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6828" y="4049333"/>
            <a:ext cx="1717680" cy="2484694"/>
          </a:xfrm>
          <a:prstGeom prst="rect">
            <a:avLst/>
          </a:prstGeom>
          <a:noFill/>
          <a:scene3d>
            <a:camera prst="isometricOffAxis2Left"/>
            <a:lightRig rig="threePt" dir="t"/>
          </a:scene3d>
          <a:extLst>
            <a:ext uri="{909E8E84-426E-40DD-AFC4-6F175D3DCCD1}">
              <a14:hiddenFill xmlns:a14="http://schemas.microsoft.com/office/drawing/2010/main">
                <a:solidFill>
                  <a:srgbClr val="FFFFFF"/>
                </a:solidFill>
              </a14:hiddenFill>
            </a:ext>
          </a:extLst>
        </p:spPr>
      </p:pic>
      <p:pic>
        <p:nvPicPr>
          <p:cNvPr id="1038" name="Picture 14" descr="http://rds.yahoo.com/_ylt=A0PDoS6WkFhNAXQAr8ajzbkF/SIG=12hb2s7j4/EXP=1297678614/**http%3a/www.movieposter.com/posters/archive/main/105/MPW-5299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5690" y="1447800"/>
            <a:ext cx="1752600" cy="2698082"/>
          </a:xfrm>
          <a:prstGeom prst="rect">
            <a:avLst/>
          </a:prstGeom>
          <a:noFill/>
          <a:scene3d>
            <a:camera prst="perspectiveHeroicExtremeRightFacing"/>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099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rds.yahoo.com/_ylt=A0PDoX6si1hNrD4As5.jzbkF/SIG=1366eb2aa/EXP=1297677356/**http%3a/www.adanx.com/imm/posters/t/toy-story-i-toy-story-2/toystoryitoystory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04800"/>
            <a:ext cx="2635945" cy="3953918"/>
          </a:xfrm>
          <a:prstGeom prst="rect">
            <a:avLst/>
          </a:prstGeom>
          <a:noFill/>
          <a:effectLst>
            <a:glow rad="228600">
              <a:schemeClr val="accent6">
                <a:satMod val="175000"/>
                <a:alpha val="40000"/>
              </a:schemeClr>
            </a:glow>
            <a:reflection blurRad="6350" stA="50000" endA="295" endPos="92000" dist="101600" dir="5400000" sy="-100000" algn="bl" rotWithShape="0"/>
          </a:effectLst>
          <a:scene3d>
            <a:camera prst="isometricOffAxis2Left"/>
            <a:lightRig rig="threePt" dir="t"/>
          </a:scene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304800"/>
            <a:ext cx="5410200" cy="707886"/>
          </a:xfrm>
          <a:prstGeom prst="rect">
            <a:avLst/>
          </a:prstGeom>
          <a:noFill/>
        </p:spPr>
        <p:txBody>
          <a:bodyPr wrap="square" rtlCol="0">
            <a:spAutoFit/>
          </a:bodyPr>
          <a:lstStyle/>
          <a:p>
            <a:r>
              <a:rPr lang="en-US" sz="4000" dirty="0">
                <a:solidFill>
                  <a:srgbClr val="5244BA"/>
                </a:solidFill>
                <a:latin typeface="Showcard Gothic" pitchFamily="82" charset="0"/>
              </a:rPr>
              <a:t>Toy Story (1995)</a:t>
            </a:r>
          </a:p>
        </p:txBody>
      </p:sp>
      <p:sp>
        <p:nvSpPr>
          <p:cNvPr id="4" name="TextBox 3"/>
          <p:cNvSpPr txBox="1"/>
          <p:nvPr/>
        </p:nvSpPr>
        <p:spPr>
          <a:xfrm>
            <a:off x="152400" y="1219200"/>
            <a:ext cx="5943600" cy="5262979"/>
          </a:xfrm>
          <a:prstGeom prst="rect">
            <a:avLst/>
          </a:prstGeom>
          <a:noFill/>
        </p:spPr>
        <p:txBody>
          <a:bodyPr wrap="square" rtlCol="0">
            <a:spAutoFit/>
          </a:bodyPr>
          <a:lstStyle/>
          <a:p>
            <a:r>
              <a:rPr lang="en-US" sz="2800" dirty="0">
                <a:solidFill>
                  <a:srgbClr val="5244BA"/>
                </a:solidFill>
                <a:latin typeface="Hobo Std" pitchFamily="50" charset="0"/>
              </a:rPr>
              <a:t>Process Overview</a:t>
            </a:r>
          </a:p>
          <a:p>
            <a:pPr marL="111125" indent="-111125">
              <a:buFont typeface="Arial" pitchFamily="34" charset="0"/>
              <a:buChar char="•"/>
            </a:pPr>
            <a:r>
              <a:rPr lang="en-US" sz="2800" dirty="0">
                <a:solidFill>
                  <a:srgbClr val="5244BA"/>
                </a:solidFill>
                <a:latin typeface="Hobo Std" pitchFamily="50" charset="0"/>
              </a:rPr>
              <a:t>27 animators</a:t>
            </a:r>
          </a:p>
          <a:p>
            <a:pPr marL="111125" indent="-111125">
              <a:buFont typeface="Arial" pitchFamily="34" charset="0"/>
              <a:buChar char="•"/>
            </a:pPr>
            <a:r>
              <a:rPr lang="en-US" sz="2800" dirty="0">
                <a:solidFill>
                  <a:srgbClr val="5244BA"/>
                </a:solidFill>
                <a:latin typeface="Hobo Std" pitchFamily="50" charset="0"/>
              </a:rPr>
              <a:t>400 computer models</a:t>
            </a:r>
          </a:p>
          <a:p>
            <a:pPr marL="111125" indent="-111125">
              <a:buFont typeface="Arial" pitchFamily="34" charset="0"/>
              <a:buChar char="•"/>
            </a:pPr>
            <a:r>
              <a:rPr lang="en-US" sz="2800" dirty="0">
                <a:solidFill>
                  <a:srgbClr val="5244BA"/>
                </a:solidFill>
                <a:latin typeface="Hobo Std" pitchFamily="50" charset="0"/>
              </a:rPr>
              <a:t>Characters first created out of clay or modeled from a computer diagram</a:t>
            </a:r>
          </a:p>
          <a:p>
            <a:pPr marL="111125" indent="-111125">
              <a:buFont typeface="Arial" pitchFamily="34" charset="0"/>
              <a:buChar char="•"/>
            </a:pPr>
            <a:r>
              <a:rPr lang="en-US" sz="2800" dirty="0">
                <a:solidFill>
                  <a:srgbClr val="5244BA"/>
                </a:solidFill>
                <a:latin typeface="Hobo Std" pitchFamily="50" charset="0"/>
              </a:rPr>
              <a:t>Woody was the most complex</a:t>
            </a:r>
          </a:p>
          <a:p>
            <a:pPr marL="111125" indent="-111125">
              <a:buFont typeface="Arial" pitchFamily="34" charset="0"/>
              <a:buChar char="•"/>
            </a:pPr>
            <a:r>
              <a:rPr lang="en-US" sz="2800" dirty="0">
                <a:solidFill>
                  <a:srgbClr val="5244BA"/>
                </a:solidFill>
                <a:latin typeface="Hobo Std" pitchFamily="50" charset="0"/>
              </a:rPr>
              <a:t>To sync voices with characters:  1 week per 8 second frame</a:t>
            </a:r>
          </a:p>
          <a:p>
            <a:pPr marL="111125" indent="-111125">
              <a:buFont typeface="Arial" pitchFamily="34" charset="0"/>
              <a:buChar char="•"/>
            </a:pPr>
            <a:r>
              <a:rPr lang="en-US" sz="2800" dirty="0">
                <a:solidFill>
                  <a:srgbClr val="5244BA"/>
                </a:solidFill>
                <a:latin typeface="Hobo Std" pitchFamily="50" charset="0"/>
              </a:rPr>
              <a:t>Total:  </a:t>
            </a:r>
          </a:p>
          <a:p>
            <a:pPr marL="457200" indent="-290513">
              <a:buFont typeface="Wingdings" pitchFamily="2" charset="2"/>
              <a:buChar char="ü"/>
            </a:pPr>
            <a:r>
              <a:rPr lang="en-US" sz="2800" dirty="0">
                <a:solidFill>
                  <a:srgbClr val="5244BA"/>
                </a:solidFill>
                <a:latin typeface="Hobo Std" pitchFamily="50" charset="0"/>
              </a:rPr>
              <a:t>800,000 machine hours</a:t>
            </a:r>
          </a:p>
          <a:p>
            <a:pPr marL="457200" indent="-290513">
              <a:buFont typeface="Wingdings" pitchFamily="2" charset="2"/>
              <a:buChar char="ü"/>
            </a:pPr>
            <a:r>
              <a:rPr lang="en-US" sz="2800" dirty="0">
                <a:solidFill>
                  <a:srgbClr val="5244BA"/>
                </a:solidFill>
                <a:latin typeface="Hobo Std" pitchFamily="50" charset="0"/>
              </a:rPr>
              <a:t>114,240 frames of animation</a:t>
            </a:r>
          </a:p>
          <a:p>
            <a:pPr marL="457200" indent="-290513">
              <a:buFont typeface="Wingdings" pitchFamily="2" charset="2"/>
              <a:buChar char="ü"/>
            </a:pPr>
            <a:r>
              <a:rPr lang="en-US" sz="2800" dirty="0">
                <a:solidFill>
                  <a:srgbClr val="5244BA"/>
                </a:solidFill>
                <a:latin typeface="Hobo Std" pitchFamily="50" charset="0"/>
              </a:rPr>
              <a:t>2-15 hours per frame</a:t>
            </a:r>
          </a:p>
        </p:txBody>
      </p:sp>
    </p:spTree>
    <p:extLst>
      <p:ext uri="{BB962C8B-B14F-4D97-AF65-F5344CB8AC3E}">
        <p14:creationId xmlns:p14="http://schemas.microsoft.com/office/powerpoint/2010/main" val="1708632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FFC225-360F-4DF9-A038-1BB57465FA1B}"/>
              </a:ext>
            </a:extLst>
          </p:cNvPr>
          <p:cNvSpPr txBox="1"/>
          <p:nvPr/>
        </p:nvSpPr>
        <p:spPr>
          <a:xfrm>
            <a:off x="304800" y="304800"/>
            <a:ext cx="8458200" cy="2185214"/>
          </a:xfrm>
          <a:prstGeom prst="rect">
            <a:avLst/>
          </a:prstGeom>
          <a:noFill/>
        </p:spPr>
        <p:txBody>
          <a:bodyPr wrap="square" rtlCol="0">
            <a:spAutoFit/>
          </a:bodyPr>
          <a:lstStyle/>
          <a:p>
            <a:r>
              <a:rPr lang="en-US" sz="4000" dirty="0">
                <a:solidFill>
                  <a:srgbClr val="5244BA"/>
                </a:solidFill>
                <a:latin typeface="Showcard Gothic" pitchFamily="82" charset="0"/>
              </a:rPr>
              <a:t>Toy Story screening notes</a:t>
            </a:r>
          </a:p>
          <a:p>
            <a:r>
              <a:rPr lang="en-US" sz="2400" dirty="0">
                <a:solidFill>
                  <a:srgbClr val="5244BA"/>
                </a:solidFill>
                <a:latin typeface="Calibri" panose="020F0502020204030204" pitchFamily="34" charset="0"/>
                <a:cs typeface="Calibri" panose="020F0502020204030204" pitchFamily="34" charset="0"/>
              </a:rPr>
              <a:t>First, read the article on my teacher page about how Toy Story changed animation.  Note that the article talks about the innovation AND the strength of the story.  That’s what you’ll track as you screen.</a:t>
            </a:r>
          </a:p>
        </p:txBody>
      </p:sp>
      <p:graphicFrame>
        <p:nvGraphicFramePr>
          <p:cNvPr id="3" name="Table 3">
            <a:extLst>
              <a:ext uri="{FF2B5EF4-FFF2-40B4-BE49-F238E27FC236}">
                <a16:creationId xmlns:a16="http://schemas.microsoft.com/office/drawing/2014/main" id="{8F9607AD-6248-4F8A-B6F2-2A2AFD162C98}"/>
              </a:ext>
            </a:extLst>
          </p:cNvPr>
          <p:cNvGraphicFramePr>
            <a:graphicFrameLocks noGrp="1"/>
          </p:cNvGraphicFramePr>
          <p:nvPr>
            <p:extLst>
              <p:ext uri="{D42A27DB-BD31-4B8C-83A1-F6EECF244321}">
                <p14:modId xmlns:p14="http://schemas.microsoft.com/office/powerpoint/2010/main" val="326394800"/>
              </p:ext>
            </p:extLst>
          </p:nvPr>
        </p:nvGraphicFramePr>
        <p:xfrm>
          <a:off x="304800" y="2590800"/>
          <a:ext cx="8229600" cy="36576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529942840"/>
                    </a:ext>
                  </a:extLst>
                </a:gridCol>
                <a:gridCol w="4114800">
                  <a:extLst>
                    <a:ext uri="{9D8B030D-6E8A-4147-A177-3AD203B41FA5}">
                      <a16:colId xmlns:a16="http://schemas.microsoft.com/office/drawing/2014/main" val="4065799791"/>
                    </a:ext>
                  </a:extLst>
                </a:gridCol>
              </a:tblGrid>
              <a:tr h="370840">
                <a:tc>
                  <a:txBody>
                    <a:bodyPr/>
                    <a:lstStyle/>
                    <a:p>
                      <a:r>
                        <a:rPr lang="en-US" sz="2800" dirty="0"/>
                        <a:t>Innovation in the film</a:t>
                      </a:r>
                    </a:p>
                  </a:txBody>
                  <a:tcPr/>
                </a:tc>
                <a:tc>
                  <a:txBody>
                    <a:bodyPr/>
                    <a:lstStyle/>
                    <a:p>
                      <a:r>
                        <a:rPr lang="en-US" sz="2800" dirty="0"/>
                        <a:t>Strong story elements (plot, character, conflict, mood, etc.</a:t>
                      </a:r>
                    </a:p>
                  </a:txBody>
                  <a:tcPr/>
                </a:tc>
                <a:extLst>
                  <a:ext uri="{0D108BD9-81ED-4DB2-BD59-A6C34878D82A}">
                    <a16:rowId xmlns:a16="http://schemas.microsoft.com/office/drawing/2014/main" val="2115251960"/>
                  </a:ext>
                </a:extLst>
              </a:tr>
              <a:tr h="370840">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val="3431121967"/>
                  </a:ext>
                </a:extLst>
              </a:tr>
            </a:tbl>
          </a:graphicData>
        </a:graphic>
      </p:graphicFrame>
    </p:spTree>
    <p:extLst>
      <p:ext uri="{BB962C8B-B14F-4D97-AF65-F5344CB8AC3E}">
        <p14:creationId xmlns:p14="http://schemas.microsoft.com/office/powerpoint/2010/main" val="2709389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D0ACF2-3104-4F56-99A2-8847C77B2F9E}"/>
              </a:ext>
            </a:extLst>
          </p:cNvPr>
          <p:cNvSpPr txBox="1"/>
          <p:nvPr/>
        </p:nvSpPr>
        <p:spPr>
          <a:xfrm>
            <a:off x="304800" y="304800"/>
            <a:ext cx="8458200" cy="5632311"/>
          </a:xfrm>
          <a:prstGeom prst="rect">
            <a:avLst/>
          </a:prstGeom>
          <a:noFill/>
        </p:spPr>
        <p:txBody>
          <a:bodyPr wrap="square" rtlCol="0">
            <a:spAutoFit/>
          </a:bodyPr>
          <a:lstStyle/>
          <a:p>
            <a:r>
              <a:rPr lang="en-US" sz="4000" dirty="0">
                <a:solidFill>
                  <a:srgbClr val="5244BA"/>
                </a:solidFill>
                <a:latin typeface="Showcard Gothic" pitchFamily="82" charset="0"/>
              </a:rPr>
              <a:t>Toy Story-log response</a:t>
            </a:r>
          </a:p>
          <a:p>
            <a:endParaRPr lang="en-US" sz="4000">
              <a:solidFill>
                <a:srgbClr val="5244BA"/>
              </a:solidFill>
              <a:latin typeface="Calibri" panose="020F0502020204030204" pitchFamily="34" charset="0"/>
              <a:cs typeface="Calibri" panose="020F0502020204030204" pitchFamily="34" charset="0"/>
            </a:endParaRPr>
          </a:p>
          <a:p>
            <a:r>
              <a:rPr lang="en-US" sz="4000">
                <a:solidFill>
                  <a:srgbClr val="5244BA"/>
                </a:solidFill>
                <a:latin typeface="Calibri" panose="020F0502020204030204" pitchFamily="34" charset="0"/>
                <a:cs typeface="Calibri" panose="020F0502020204030204" pitchFamily="34" charset="0"/>
              </a:rPr>
              <a:t>The </a:t>
            </a:r>
            <a:r>
              <a:rPr lang="en-US" sz="4000" dirty="0">
                <a:solidFill>
                  <a:srgbClr val="5244BA"/>
                </a:solidFill>
                <a:latin typeface="Calibri" panose="020F0502020204030204" pitchFamily="34" charset="0"/>
                <a:cs typeface="Calibri" panose="020F0502020204030204" pitchFamily="34" charset="0"/>
              </a:rPr>
              <a:t>online article discussed how the film was innovative but not at the cost of a strong story.  Do you think that innovation was evident in the film?  Or were strong story elements most prevalent?  Or was there a balance?  Use specifics to justify your answer.</a:t>
            </a:r>
          </a:p>
        </p:txBody>
      </p:sp>
    </p:spTree>
    <p:extLst>
      <p:ext uri="{BB962C8B-B14F-4D97-AF65-F5344CB8AC3E}">
        <p14:creationId xmlns:p14="http://schemas.microsoft.com/office/powerpoint/2010/main" val="1060737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838200"/>
            <a:ext cx="8001000" cy="2585323"/>
          </a:xfrm>
          <a:prstGeom prst="rect">
            <a:avLst/>
          </a:prstGeom>
          <a:noFill/>
        </p:spPr>
        <p:txBody>
          <a:bodyPr wrap="square" rtlCol="0">
            <a:spAutoFit/>
          </a:bodyPr>
          <a:lstStyle/>
          <a:p>
            <a:r>
              <a:rPr lang="en-US" dirty="0"/>
              <a:t>Watch movie clips—beginning of DVD 11.37 to 31.03</a:t>
            </a:r>
          </a:p>
          <a:p>
            <a:endParaRPr lang="en-US" dirty="0"/>
          </a:p>
          <a:p>
            <a:r>
              <a:rPr lang="en-US" dirty="0"/>
              <a:t>Watch “Making of” video on FLASHDRIVE</a:t>
            </a:r>
          </a:p>
          <a:p>
            <a:r>
              <a:rPr lang="en-US" dirty="0"/>
              <a:t>ONLINE: </a:t>
            </a:r>
            <a:r>
              <a:rPr lang="en-US" dirty="0">
                <a:hlinkClick r:id="rId2"/>
              </a:rPr>
              <a:t>https://www.youtube.com/watch?v=xnhp7GVEygU</a:t>
            </a:r>
            <a:endParaRPr lang="en-US" dirty="0"/>
          </a:p>
          <a:p>
            <a:endParaRPr lang="en-US" dirty="0"/>
          </a:p>
          <a:p>
            <a:pPr marL="285750" indent="-285750">
              <a:buFont typeface="Arial" panose="020B0604020202020204" pitchFamily="34" charset="0"/>
              <a:buChar char="•"/>
            </a:pPr>
            <a:r>
              <a:rPr lang="en-US" dirty="0"/>
              <a:t>.35 to 1.22 (army men)</a:t>
            </a:r>
          </a:p>
          <a:p>
            <a:pPr marL="285750" indent="-285750">
              <a:buFont typeface="Arial" panose="020B0604020202020204" pitchFamily="34" charset="0"/>
              <a:buChar char="•"/>
            </a:pPr>
            <a:r>
              <a:rPr lang="en-US" dirty="0"/>
              <a:t>2.17 to 4.15</a:t>
            </a:r>
          </a:p>
          <a:p>
            <a:pPr marL="285750" indent="-285750">
              <a:buFont typeface="Arial" panose="020B0604020202020204" pitchFamily="34" charset="0"/>
              <a:buChar char="•"/>
            </a:pPr>
            <a:r>
              <a:rPr lang="en-US" dirty="0"/>
              <a:t>5.20 to 8.25</a:t>
            </a:r>
          </a:p>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6877" y="2514600"/>
            <a:ext cx="2664673" cy="4038600"/>
          </a:xfrm>
          <a:prstGeom prst="rect">
            <a:avLst/>
          </a:prstGeom>
        </p:spPr>
      </p:pic>
    </p:spTree>
    <p:extLst>
      <p:ext uri="{BB962C8B-B14F-4D97-AF65-F5344CB8AC3E}">
        <p14:creationId xmlns:p14="http://schemas.microsoft.com/office/powerpoint/2010/main" val="657918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27" y="20782"/>
            <a:ext cx="7315200" cy="1323439"/>
          </a:xfrm>
          <a:prstGeom prst="rect">
            <a:avLst/>
          </a:prstGeom>
          <a:noFill/>
        </p:spPr>
        <p:txBody>
          <a:bodyPr wrap="square" rtlCol="0">
            <a:spAutoFit/>
          </a:bodyPr>
          <a:lstStyle/>
          <a:p>
            <a:r>
              <a:rPr lang="en-US" sz="4400" dirty="0">
                <a:solidFill>
                  <a:srgbClr val="282389"/>
                </a:solidFill>
                <a:latin typeface="Showcard Gothic" pitchFamily="82" charset="0"/>
              </a:rPr>
              <a:t>Process Continued</a:t>
            </a:r>
          </a:p>
          <a:p>
            <a:endParaRPr lang="en-US" dirty="0"/>
          </a:p>
          <a:p>
            <a:r>
              <a:rPr lang="en-US" dirty="0"/>
              <a:t>http://www.pixar.com/featurefilms/ts/behind.html</a:t>
            </a:r>
          </a:p>
        </p:txBody>
      </p:sp>
      <p:pic>
        <p:nvPicPr>
          <p:cNvPr id="4098" name="Picture 2" descr="http://www.pixar.com/howwedoit/images/how_view_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0"/>
            <a:ext cx="4038600" cy="32538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pixar.com/howwedoit/images/how_type_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3503" y="2209801"/>
            <a:ext cx="5390497" cy="4648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86400" y="990600"/>
            <a:ext cx="3352800" cy="1323439"/>
          </a:xfrm>
          <a:prstGeom prst="rect">
            <a:avLst/>
          </a:prstGeom>
          <a:noFill/>
        </p:spPr>
        <p:txBody>
          <a:bodyPr wrap="square" rtlCol="0">
            <a:spAutoFit/>
          </a:bodyPr>
          <a:lstStyle/>
          <a:p>
            <a:pPr algn="ctr"/>
            <a:r>
              <a:rPr lang="en-US" sz="4000" dirty="0">
                <a:solidFill>
                  <a:srgbClr val="282389"/>
                </a:solidFill>
                <a:latin typeface="Showcard Gothic" pitchFamily="82" charset="0"/>
              </a:rPr>
              <a:t>The Making of…</a:t>
            </a:r>
          </a:p>
        </p:txBody>
      </p:sp>
      <p:sp>
        <p:nvSpPr>
          <p:cNvPr id="5" name="TextBox 4"/>
          <p:cNvSpPr txBox="1"/>
          <p:nvPr/>
        </p:nvSpPr>
        <p:spPr>
          <a:xfrm>
            <a:off x="152400" y="5181600"/>
            <a:ext cx="3810000" cy="1323439"/>
          </a:xfrm>
          <a:prstGeom prst="rect">
            <a:avLst/>
          </a:prstGeom>
          <a:noFill/>
        </p:spPr>
        <p:txBody>
          <a:bodyPr wrap="square" rtlCol="0">
            <a:spAutoFit/>
          </a:bodyPr>
          <a:lstStyle/>
          <a:p>
            <a:pPr algn="ctr"/>
            <a:r>
              <a:rPr lang="en-US" sz="4000" dirty="0">
                <a:solidFill>
                  <a:srgbClr val="282389"/>
                </a:solidFill>
                <a:latin typeface="Showcard Gothic" pitchFamily="82" charset="0"/>
              </a:rPr>
              <a:t>Monsters, Inc.</a:t>
            </a:r>
          </a:p>
        </p:txBody>
      </p:sp>
    </p:spTree>
    <p:extLst>
      <p:ext uri="{BB962C8B-B14F-4D97-AF65-F5344CB8AC3E}">
        <p14:creationId xmlns:p14="http://schemas.microsoft.com/office/powerpoint/2010/main" val="1470729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pixar.com/howwedoit/images/how_type_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152400"/>
            <a:ext cx="6172200" cy="532226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www.pixar.com/howwedoit/images/how_view_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95255"/>
            <a:ext cx="4066836"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89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www.pixar.com/howwedoit/images/how_type_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08" y="152399"/>
            <a:ext cx="7246242" cy="624840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www.pixar.com/howwedoit/images/how_view_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235789"/>
            <a:ext cx="4495800" cy="3622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531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www.pixar.com/howwedoit/images/how_type_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152400"/>
            <a:ext cx="6473016" cy="558165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www.pixar.com/howwedoit/images/how_view_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788330"/>
            <a:ext cx="3810000" cy="3069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626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04800"/>
            <a:ext cx="4953000" cy="707886"/>
          </a:xfrm>
          <a:prstGeom prst="rect">
            <a:avLst/>
          </a:prstGeom>
          <a:noFill/>
        </p:spPr>
        <p:txBody>
          <a:bodyPr wrap="square" rtlCol="0">
            <a:spAutoFit/>
          </a:bodyPr>
          <a:lstStyle/>
          <a:p>
            <a:r>
              <a:rPr lang="en-US" sz="4000" dirty="0">
                <a:solidFill>
                  <a:srgbClr val="5244BA"/>
                </a:solidFill>
                <a:latin typeface="Showcard Gothic" pitchFamily="82" charset="0"/>
              </a:rPr>
              <a:t>Types</a:t>
            </a:r>
          </a:p>
        </p:txBody>
      </p:sp>
      <p:sp>
        <p:nvSpPr>
          <p:cNvPr id="5" name="TextBox 4"/>
          <p:cNvSpPr txBox="1"/>
          <p:nvPr/>
        </p:nvSpPr>
        <p:spPr>
          <a:xfrm>
            <a:off x="304800" y="1371600"/>
            <a:ext cx="8534400" cy="2862322"/>
          </a:xfrm>
          <a:prstGeom prst="rect">
            <a:avLst/>
          </a:prstGeom>
          <a:noFill/>
        </p:spPr>
        <p:txBody>
          <a:bodyPr wrap="square" rtlCol="0">
            <a:spAutoFit/>
          </a:bodyPr>
          <a:lstStyle/>
          <a:p>
            <a:pPr>
              <a:lnSpc>
                <a:spcPct val="150000"/>
              </a:lnSpc>
              <a:buFont typeface="Arial" pitchFamily="34" charset="0"/>
              <a:buChar char="•"/>
            </a:pPr>
            <a:r>
              <a:rPr lang="en-US" sz="4000" dirty="0">
                <a:solidFill>
                  <a:srgbClr val="5244BA"/>
                </a:solidFill>
                <a:latin typeface="Hobo Std" pitchFamily="50" charset="0"/>
              </a:rPr>
              <a:t>Hand-drawn animation</a:t>
            </a:r>
          </a:p>
          <a:p>
            <a:pPr>
              <a:lnSpc>
                <a:spcPct val="150000"/>
              </a:lnSpc>
              <a:buFont typeface="Arial" pitchFamily="34" charset="0"/>
              <a:buChar char="•"/>
            </a:pPr>
            <a:r>
              <a:rPr lang="en-US" sz="4000" dirty="0">
                <a:solidFill>
                  <a:srgbClr val="5244BA"/>
                </a:solidFill>
                <a:latin typeface="Hobo Std" pitchFamily="50" charset="0"/>
              </a:rPr>
              <a:t>Stop-Action and </a:t>
            </a:r>
            <a:r>
              <a:rPr lang="en-US" sz="4000" dirty="0" err="1">
                <a:solidFill>
                  <a:srgbClr val="5244BA"/>
                </a:solidFill>
                <a:latin typeface="Hobo Std" pitchFamily="50" charset="0"/>
              </a:rPr>
              <a:t>Claymation</a:t>
            </a:r>
            <a:endParaRPr lang="en-US" sz="4000" dirty="0">
              <a:solidFill>
                <a:srgbClr val="5244BA"/>
              </a:solidFill>
              <a:latin typeface="Hobo Std" pitchFamily="50" charset="0"/>
            </a:endParaRPr>
          </a:p>
          <a:p>
            <a:pPr>
              <a:lnSpc>
                <a:spcPct val="150000"/>
              </a:lnSpc>
              <a:buFont typeface="Arial" pitchFamily="34" charset="0"/>
              <a:buChar char="•"/>
            </a:pPr>
            <a:r>
              <a:rPr lang="en-US" sz="4000" dirty="0">
                <a:solidFill>
                  <a:srgbClr val="5244BA"/>
                </a:solidFill>
                <a:latin typeface="Hobo Std" pitchFamily="50" charset="0"/>
              </a:rPr>
              <a:t>Computer Animation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www.pixar.com/howwedoit/images/how_type_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152400"/>
            <a:ext cx="6476999" cy="5585086"/>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www.pixar.com/howwedoit/images/how_view_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657600"/>
            <a:ext cx="3783104"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553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pixar.com/howwedoit/images/how_view_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6052" y="3105149"/>
            <a:ext cx="4657947" cy="375285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pixar.com/howwedoit/images/how_type_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478866"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998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www.pixar.com/howwedoit/images/how_type_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0"/>
            <a:ext cx="5942801" cy="5124451"/>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www.pixar.com/howwedoit/images/how_view_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35788"/>
            <a:ext cx="4495800" cy="3622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551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pixar.com/howwedoit/images/how_view_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6319" y="3733800"/>
            <a:ext cx="3877681"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pixar.com/howwedoit/images/how_type_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097446"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950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8610600" cy="1446550"/>
          </a:xfrm>
          <a:prstGeom prst="rect">
            <a:avLst/>
          </a:prstGeom>
          <a:noFill/>
        </p:spPr>
        <p:txBody>
          <a:bodyPr wrap="square" rtlCol="0">
            <a:spAutoFit/>
          </a:bodyPr>
          <a:lstStyle/>
          <a:p>
            <a:r>
              <a:rPr lang="en-US" sz="4400" dirty="0">
                <a:solidFill>
                  <a:srgbClr val="282389"/>
                </a:solidFill>
                <a:latin typeface="Showcard Gothic" pitchFamily="82" charset="0"/>
              </a:rPr>
              <a:t>Computer Generated Variation:  Motion Capture</a:t>
            </a:r>
          </a:p>
        </p:txBody>
      </p:sp>
      <p:pic>
        <p:nvPicPr>
          <p:cNvPr id="1028" name="Picture 4" descr="Awards Nomination Poster: Best Supporting Actor: Andy Serkis as Gollum in The Lord of the Rings: The Two Towers"/>
          <p:cNvPicPr>
            <a:picLocks noChangeAspect="1" noChangeArrowheads="1"/>
          </p:cNvPicPr>
          <p:nvPr/>
        </p:nvPicPr>
        <p:blipFill>
          <a:blip r:embed="rId2" cstate="print"/>
          <a:srcRect/>
          <a:stretch>
            <a:fillRect/>
          </a:stretch>
        </p:blipFill>
        <p:spPr bwMode="auto">
          <a:xfrm>
            <a:off x="533400" y="2362200"/>
            <a:ext cx="3000446" cy="4038600"/>
          </a:xfrm>
          <a:prstGeom prst="rect">
            <a:avLst/>
          </a:prstGeom>
          <a:noFill/>
          <a:scene3d>
            <a:camera prst="perspectiveRelaxedModerately"/>
            <a:lightRig rig="threePt" dir="t"/>
          </a:scene3d>
        </p:spPr>
      </p:pic>
      <p:sp>
        <p:nvSpPr>
          <p:cNvPr id="6" name="TextBox 5"/>
          <p:cNvSpPr txBox="1"/>
          <p:nvPr/>
        </p:nvSpPr>
        <p:spPr>
          <a:xfrm>
            <a:off x="304800" y="1991022"/>
            <a:ext cx="4648200" cy="461665"/>
          </a:xfrm>
          <a:prstGeom prst="rect">
            <a:avLst/>
          </a:prstGeom>
          <a:noFill/>
        </p:spPr>
        <p:txBody>
          <a:bodyPr wrap="square" rtlCol="0">
            <a:spAutoFit/>
          </a:bodyPr>
          <a:lstStyle/>
          <a:p>
            <a:r>
              <a:rPr lang="en-US" sz="2400" dirty="0" err="1">
                <a:solidFill>
                  <a:srgbClr val="5244BA"/>
                </a:solidFill>
                <a:latin typeface="Hobo Std" pitchFamily="50" charset="0"/>
              </a:rPr>
              <a:t>Golum</a:t>
            </a:r>
            <a:r>
              <a:rPr lang="en-US" sz="2400" dirty="0">
                <a:solidFill>
                  <a:srgbClr val="5244BA"/>
                </a:solidFill>
                <a:latin typeface="Hobo Std" pitchFamily="50" charset="0"/>
              </a:rPr>
              <a:t> in The Lord of the Rings</a:t>
            </a:r>
          </a:p>
        </p:txBody>
      </p:sp>
      <p:pic>
        <p:nvPicPr>
          <p:cNvPr id="1030" name="Picture 6" descr="http://rds.yahoo.com/_ylt=A0PDoS64gVpNvSAAAlujzbkF/SIG=12i31uqni/EXP=1297805880/**http%3a/g2.stahuj.centrum.cz/magazin/7768/pirati-z-karibiku.jpg"/>
          <p:cNvPicPr>
            <a:picLocks noChangeAspect="1" noChangeArrowheads="1"/>
          </p:cNvPicPr>
          <p:nvPr/>
        </p:nvPicPr>
        <p:blipFill>
          <a:blip r:embed="rId3" cstate="print"/>
          <a:srcRect/>
          <a:stretch>
            <a:fillRect/>
          </a:stretch>
        </p:blipFill>
        <p:spPr bwMode="auto">
          <a:xfrm>
            <a:off x="3624943" y="3733800"/>
            <a:ext cx="5138057" cy="2590800"/>
          </a:xfrm>
          <a:prstGeom prst="rect">
            <a:avLst/>
          </a:prstGeom>
          <a:noFill/>
          <a:scene3d>
            <a:camera prst="perspectiveLeft"/>
            <a:lightRig rig="threePt" dir="t"/>
          </a:scene3d>
        </p:spPr>
      </p:pic>
      <p:sp>
        <p:nvSpPr>
          <p:cNvPr id="8" name="TextBox 7"/>
          <p:cNvSpPr txBox="1"/>
          <p:nvPr/>
        </p:nvSpPr>
        <p:spPr>
          <a:xfrm>
            <a:off x="4643437" y="2362200"/>
            <a:ext cx="4419600" cy="830997"/>
          </a:xfrm>
          <a:prstGeom prst="rect">
            <a:avLst/>
          </a:prstGeom>
          <a:noFill/>
        </p:spPr>
        <p:txBody>
          <a:bodyPr wrap="square" rtlCol="0">
            <a:spAutoFit/>
          </a:bodyPr>
          <a:lstStyle/>
          <a:p>
            <a:pPr algn="ctr"/>
            <a:r>
              <a:rPr lang="en-US" sz="2400" dirty="0">
                <a:solidFill>
                  <a:srgbClr val="5244BA"/>
                </a:solidFill>
                <a:latin typeface="Hobo Std" pitchFamily="50" charset="0"/>
              </a:rPr>
              <a:t>Davy Jones in</a:t>
            </a:r>
          </a:p>
          <a:p>
            <a:pPr algn="ctr"/>
            <a:r>
              <a:rPr lang="en-US" sz="2400" dirty="0">
                <a:solidFill>
                  <a:srgbClr val="5244BA"/>
                </a:solidFill>
                <a:latin typeface="Hobo Std" pitchFamily="50" charset="0"/>
              </a:rPr>
              <a:t>Pirates of the Caribbean</a:t>
            </a:r>
          </a:p>
        </p:txBody>
      </p:sp>
    </p:spTree>
    <p:extLst>
      <p:ext uri="{BB962C8B-B14F-4D97-AF65-F5344CB8AC3E}">
        <p14:creationId xmlns:p14="http://schemas.microsoft.com/office/powerpoint/2010/main" val="2224320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rds.yahoo.com/_ylt=A0PDoS38f1pNfw0AD5ujzbkF/SIG=1285a19j5/EXP=1297805436/**http%3a/img28.imageshack.us/img28/5452/image021wm.jpg"/>
          <p:cNvPicPr>
            <a:picLocks noChangeAspect="1" noChangeArrowheads="1"/>
          </p:cNvPicPr>
          <p:nvPr/>
        </p:nvPicPr>
        <p:blipFill>
          <a:blip r:embed="rId2" cstate="print"/>
          <a:srcRect/>
          <a:stretch>
            <a:fillRect/>
          </a:stretch>
        </p:blipFill>
        <p:spPr bwMode="auto">
          <a:xfrm>
            <a:off x="1143000" y="2286000"/>
            <a:ext cx="7620000" cy="4286250"/>
          </a:xfrm>
          <a:prstGeom prst="rect">
            <a:avLst/>
          </a:prstGeom>
          <a:noFill/>
          <a:ln w="50800">
            <a:solidFill>
              <a:srgbClr val="FFFF00"/>
            </a:solidFill>
          </a:ln>
        </p:spPr>
      </p:pic>
      <p:sp>
        <p:nvSpPr>
          <p:cNvPr id="2" name="TextBox 1"/>
          <p:cNvSpPr txBox="1"/>
          <p:nvPr/>
        </p:nvSpPr>
        <p:spPr>
          <a:xfrm>
            <a:off x="9524" y="-23813"/>
            <a:ext cx="8982075" cy="1815882"/>
          </a:xfrm>
          <a:prstGeom prst="rect">
            <a:avLst/>
          </a:prstGeom>
          <a:noFill/>
        </p:spPr>
        <p:txBody>
          <a:bodyPr wrap="square" rtlCol="0">
            <a:spAutoFit/>
          </a:bodyPr>
          <a:lstStyle/>
          <a:p>
            <a:r>
              <a:rPr lang="en-US" sz="3200" b="1" dirty="0">
                <a:solidFill>
                  <a:srgbClr val="5244BA"/>
                </a:solidFill>
                <a:latin typeface="Hobo Std" pitchFamily="50" charset="0"/>
              </a:rPr>
              <a:t>Motion Capture</a:t>
            </a:r>
          </a:p>
          <a:p>
            <a:endParaRPr lang="en-US" sz="2400" dirty="0">
              <a:solidFill>
                <a:srgbClr val="5244BA"/>
              </a:solidFill>
              <a:latin typeface="Hobo Std" pitchFamily="50" charset="0"/>
            </a:endParaRPr>
          </a:p>
          <a:p>
            <a:r>
              <a:rPr lang="en-US" sz="2800" dirty="0">
                <a:solidFill>
                  <a:srgbClr val="5244BA"/>
                </a:solidFill>
                <a:latin typeface="Hobo Std" pitchFamily="50" charset="0"/>
              </a:rPr>
              <a:t>Live actors wear specialized suits so that computers can copy their movements into computer-generated characters</a:t>
            </a:r>
          </a:p>
        </p:txBody>
      </p:sp>
      <p:pic>
        <p:nvPicPr>
          <p:cNvPr id="34818" name="Picture 2" descr="http://rds.yahoo.com/_ylt=A0PDoTA1f1pNdSAAmtOjzbkF/SIG=12lng3tpr/EXP=1297805237/**http%3a/www.popfi.com/wp-content/uploads/avatar-motion-capture.jpg"/>
          <p:cNvPicPr>
            <a:picLocks noChangeAspect="1" noChangeArrowheads="1"/>
          </p:cNvPicPr>
          <p:nvPr/>
        </p:nvPicPr>
        <p:blipFill>
          <a:blip r:embed="rId3" cstate="print"/>
          <a:srcRect/>
          <a:stretch>
            <a:fillRect/>
          </a:stretch>
        </p:blipFill>
        <p:spPr bwMode="auto">
          <a:xfrm>
            <a:off x="304800" y="1981200"/>
            <a:ext cx="4552950" cy="2495550"/>
          </a:xfrm>
          <a:prstGeom prst="rect">
            <a:avLst/>
          </a:prstGeom>
          <a:noFill/>
          <a:ln w="50800">
            <a:solidFill>
              <a:schemeClr val="bg1"/>
            </a:solidFill>
          </a:ln>
        </p:spPr>
      </p:pic>
      <p:sp>
        <p:nvSpPr>
          <p:cNvPr id="5" name="TextBox 4"/>
          <p:cNvSpPr txBox="1"/>
          <p:nvPr/>
        </p:nvSpPr>
        <p:spPr>
          <a:xfrm rot="960315">
            <a:off x="7112093" y="2546607"/>
            <a:ext cx="1981200" cy="646331"/>
          </a:xfrm>
          <a:prstGeom prst="rect">
            <a:avLst/>
          </a:prstGeom>
          <a:noFill/>
        </p:spPr>
        <p:txBody>
          <a:bodyPr wrap="square" rtlCol="0">
            <a:spAutoFit/>
          </a:bodyPr>
          <a:lstStyle/>
          <a:p>
            <a:r>
              <a:rPr lang="en-US" sz="3600" dirty="0">
                <a:solidFill>
                  <a:srgbClr val="FF0000"/>
                </a:solidFill>
                <a:latin typeface="Hobo Std" pitchFamily="50" charset="0"/>
              </a:rPr>
              <a:t>Avatar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2362200"/>
            <a:ext cx="7010400" cy="1477328"/>
          </a:xfrm>
          <a:prstGeom prst="rect">
            <a:avLst/>
          </a:prstGeom>
          <a:noFill/>
        </p:spPr>
        <p:txBody>
          <a:bodyPr wrap="square" rtlCol="0">
            <a:spAutoFit/>
          </a:bodyPr>
          <a:lstStyle/>
          <a:p>
            <a:r>
              <a:rPr lang="en-US" dirty="0"/>
              <a:t>View:</a:t>
            </a:r>
          </a:p>
          <a:p>
            <a:r>
              <a:rPr lang="en-US" dirty="0"/>
              <a:t>Making of Planet of the Apes</a:t>
            </a:r>
          </a:p>
          <a:p>
            <a:r>
              <a:rPr lang="en-US" dirty="0"/>
              <a:t>3.17 to 6.15</a:t>
            </a:r>
          </a:p>
          <a:p>
            <a:r>
              <a:rPr lang="en-US" dirty="0">
                <a:hlinkClick r:id="rId2"/>
              </a:rPr>
              <a:t>https://www.youtube.com/watch?v=YNUCxYtWFlg</a:t>
            </a:r>
            <a:endParaRPr lang="en-US" dirty="0"/>
          </a:p>
          <a:p>
            <a:endParaRPr lang="en-US" dirty="0"/>
          </a:p>
        </p:txBody>
      </p:sp>
    </p:spTree>
    <p:extLst>
      <p:ext uri="{BB962C8B-B14F-4D97-AF65-F5344CB8AC3E}">
        <p14:creationId xmlns:p14="http://schemas.microsoft.com/office/powerpoint/2010/main" val="366432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rds.yahoo.com/_ylt=A0PDoS8Y8WNNRGkAIXCjzbkF/SIG=12no5o59c/EXP=1298424216/**http%3a/z.about.com/d/christianteens/1/0/v/-/-/-/ChristmasCarol.jpeg"/>
          <p:cNvPicPr>
            <a:picLocks noChangeAspect="1" noChangeArrowheads="1"/>
          </p:cNvPicPr>
          <p:nvPr/>
        </p:nvPicPr>
        <p:blipFill>
          <a:blip r:embed="rId2" cstate="print"/>
          <a:srcRect/>
          <a:stretch>
            <a:fillRect/>
          </a:stretch>
        </p:blipFill>
        <p:spPr bwMode="auto">
          <a:xfrm>
            <a:off x="6477000" y="152400"/>
            <a:ext cx="2309327" cy="3429000"/>
          </a:xfrm>
          <a:prstGeom prst="rect">
            <a:avLst/>
          </a:prstGeom>
          <a:noFill/>
          <a:effectLst>
            <a:reflection blurRad="6350" stA="50000" endA="300" endPos="90000" dist="50800" dir="5400000" sy="-100000" algn="bl" rotWithShape="0"/>
          </a:effectLst>
          <a:scene3d>
            <a:camera prst="isometricOffAxis2Left"/>
            <a:lightRig rig="threePt" dir="t"/>
          </a:scene3d>
        </p:spPr>
      </p:pic>
      <p:sp>
        <p:nvSpPr>
          <p:cNvPr id="5" name="TextBox 4"/>
          <p:cNvSpPr txBox="1"/>
          <p:nvPr/>
        </p:nvSpPr>
        <p:spPr>
          <a:xfrm>
            <a:off x="228600" y="152400"/>
            <a:ext cx="6096000" cy="2277547"/>
          </a:xfrm>
          <a:prstGeom prst="rect">
            <a:avLst/>
          </a:prstGeom>
          <a:noFill/>
        </p:spPr>
        <p:txBody>
          <a:bodyPr wrap="square" rtlCol="0">
            <a:spAutoFit/>
          </a:bodyPr>
          <a:lstStyle/>
          <a:p>
            <a:r>
              <a:rPr lang="en-US" sz="2400" dirty="0">
                <a:solidFill>
                  <a:srgbClr val="5244BA"/>
                </a:solidFill>
                <a:latin typeface="Hobo Std" pitchFamily="50" charset="0"/>
              </a:rPr>
              <a:t>Motion Capture Animation Film Examples</a:t>
            </a:r>
            <a:r>
              <a:rPr lang="en-US" sz="2000" dirty="0">
                <a:solidFill>
                  <a:srgbClr val="5244BA"/>
                </a:solidFill>
                <a:latin typeface="Hobo Std" pitchFamily="50" charset="0"/>
              </a:rPr>
              <a:t>:</a:t>
            </a:r>
          </a:p>
          <a:p>
            <a:endParaRPr lang="en-US" sz="2000" dirty="0">
              <a:solidFill>
                <a:srgbClr val="5244BA"/>
              </a:solidFill>
              <a:latin typeface="Hobo Std" pitchFamily="50" charset="0"/>
            </a:endParaRPr>
          </a:p>
          <a:p>
            <a:pPr>
              <a:buFont typeface="Arial" pitchFamily="34" charset="0"/>
              <a:buChar char="•"/>
            </a:pPr>
            <a:r>
              <a:rPr lang="en-US" sz="2000" dirty="0">
                <a:solidFill>
                  <a:srgbClr val="5244BA"/>
                </a:solidFill>
                <a:latin typeface="Hobo Std" pitchFamily="50" charset="0"/>
              </a:rPr>
              <a:t>The Polar Express (2004)</a:t>
            </a:r>
          </a:p>
          <a:p>
            <a:pPr>
              <a:buFont typeface="Arial" pitchFamily="34" charset="0"/>
              <a:buChar char="•"/>
            </a:pPr>
            <a:r>
              <a:rPr lang="en-US" sz="2000" dirty="0">
                <a:solidFill>
                  <a:srgbClr val="5244BA"/>
                </a:solidFill>
                <a:latin typeface="Hobo Std" pitchFamily="50" charset="0"/>
              </a:rPr>
              <a:t>Monster House (2006)</a:t>
            </a:r>
          </a:p>
          <a:p>
            <a:pPr>
              <a:buFont typeface="Arial" pitchFamily="34" charset="0"/>
              <a:buChar char="•"/>
            </a:pPr>
            <a:r>
              <a:rPr lang="en-US" sz="2000" dirty="0">
                <a:solidFill>
                  <a:srgbClr val="5244BA"/>
                </a:solidFill>
                <a:latin typeface="Hobo Std" pitchFamily="50" charset="0"/>
              </a:rPr>
              <a:t>Happy Feet (2006)</a:t>
            </a:r>
          </a:p>
          <a:p>
            <a:pPr>
              <a:buFont typeface="Arial" pitchFamily="34" charset="0"/>
              <a:buChar char="•"/>
            </a:pPr>
            <a:r>
              <a:rPr lang="en-US" sz="2000" dirty="0">
                <a:solidFill>
                  <a:srgbClr val="5244BA"/>
                </a:solidFill>
                <a:latin typeface="Hobo Std" pitchFamily="50" charset="0"/>
              </a:rPr>
              <a:t>A Christmas Carol (2009)</a:t>
            </a:r>
          </a:p>
          <a:p>
            <a:endParaRPr lang="en-US" dirty="0"/>
          </a:p>
        </p:txBody>
      </p:sp>
      <p:pic>
        <p:nvPicPr>
          <p:cNvPr id="3" name="Picture 2" descr="http://rds.yahoo.com/_ylt=A0PDoS9_8GNN5mgAB5SjzbkF/SIG=12clhl47t/EXP=1298424063/**http%3a/www.impawards.com/2006/posters/happy_feet_xlg.jpg"/>
          <p:cNvPicPr>
            <a:picLocks noChangeAspect="1" noChangeArrowheads="1"/>
          </p:cNvPicPr>
          <p:nvPr/>
        </p:nvPicPr>
        <p:blipFill>
          <a:blip r:embed="rId3" cstate="print"/>
          <a:srcRect/>
          <a:stretch>
            <a:fillRect/>
          </a:stretch>
        </p:blipFill>
        <p:spPr bwMode="auto">
          <a:xfrm>
            <a:off x="5084618" y="1828800"/>
            <a:ext cx="1923308" cy="2847975"/>
          </a:xfrm>
          <a:prstGeom prst="rect">
            <a:avLst/>
          </a:prstGeom>
          <a:noFill/>
          <a:effectLst>
            <a:reflection blurRad="6350" stA="50000" endA="300" endPos="90000" dist="50800" dir="5400000" sy="-100000" algn="bl" rotWithShape="0"/>
          </a:effectLst>
          <a:scene3d>
            <a:camera prst="isometricOffAxis2Left"/>
            <a:lightRig rig="threePt" dir="t"/>
          </a:scene3d>
        </p:spPr>
      </p:pic>
      <p:pic>
        <p:nvPicPr>
          <p:cNvPr id="2" name="Picture 4" descr="File:Monster house poster.jpg">
            <a:hlinkClick r:id="rId4"/>
          </p:cNvPr>
          <p:cNvPicPr>
            <a:picLocks noChangeAspect="1" noChangeArrowheads="1"/>
          </p:cNvPicPr>
          <p:nvPr/>
        </p:nvPicPr>
        <p:blipFill>
          <a:blip r:embed="rId5" cstate="print"/>
          <a:srcRect/>
          <a:stretch>
            <a:fillRect/>
          </a:stretch>
        </p:blipFill>
        <p:spPr bwMode="auto">
          <a:xfrm>
            <a:off x="2926080" y="2667000"/>
            <a:ext cx="2209038" cy="3248585"/>
          </a:xfrm>
          <a:prstGeom prst="rect">
            <a:avLst/>
          </a:prstGeom>
          <a:noFill/>
          <a:effectLst>
            <a:reflection blurRad="6350" stA="50000" endA="300" endPos="90000" dist="50800" dir="5400000" sy="-100000" algn="bl" rotWithShape="0"/>
          </a:effectLst>
          <a:scene3d>
            <a:camera prst="isometricOffAxis2Left"/>
            <a:lightRig rig="threePt" dir="t"/>
          </a:scene3d>
        </p:spPr>
      </p:pic>
      <p:pic>
        <p:nvPicPr>
          <p:cNvPr id="3074" name="Picture 2" descr="File:Polar express.jpg">
            <a:hlinkClick r:id="rId6"/>
          </p:cNvPr>
          <p:cNvPicPr>
            <a:picLocks noChangeAspect="1" noChangeArrowheads="1"/>
          </p:cNvPicPr>
          <p:nvPr/>
        </p:nvPicPr>
        <p:blipFill>
          <a:blip r:embed="rId7" cstate="print"/>
          <a:srcRect/>
          <a:stretch>
            <a:fillRect/>
          </a:stretch>
        </p:blipFill>
        <p:spPr bwMode="auto">
          <a:xfrm>
            <a:off x="764646" y="3200400"/>
            <a:ext cx="2167996" cy="3196500"/>
          </a:xfrm>
          <a:prstGeom prst="rect">
            <a:avLst/>
          </a:prstGeom>
          <a:noFill/>
          <a:effectLst>
            <a:reflection blurRad="6350" stA="50000" endA="300" endPos="90000" dist="50800" dir="5400000" sy="-100000" algn="bl" rotWithShape="0"/>
          </a:effectLst>
          <a:scene3d>
            <a:camera prst="isometricOffAxis2Left"/>
            <a:lightRig rig="threePt" dir="t"/>
          </a:scene3d>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0"/>
            <a:ext cx="5257800" cy="3046988"/>
          </a:xfrm>
          <a:prstGeom prst="rect">
            <a:avLst/>
          </a:prstGeom>
          <a:noFill/>
        </p:spPr>
        <p:txBody>
          <a:bodyPr wrap="square" rtlCol="0">
            <a:spAutoFit/>
          </a:bodyPr>
          <a:lstStyle/>
          <a:p>
            <a:r>
              <a:rPr lang="en-US" sz="2400" dirty="0">
                <a:solidFill>
                  <a:srgbClr val="5244BA"/>
                </a:solidFill>
                <a:latin typeface="Hobo Std" pitchFamily="50" charset="0"/>
              </a:rPr>
              <a:t>The Polar Express</a:t>
            </a:r>
          </a:p>
          <a:p>
            <a:r>
              <a:rPr lang="en-US" sz="2400" dirty="0">
                <a:solidFill>
                  <a:srgbClr val="5244BA"/>
                </a:solidFill>
                <a:latin typeface="Hobo Std" pitchFamily="50" charset="0"/>
              </a:rPr>
              <a:t>See “Making of”</a:t>
            </a:r>
          </a:p>
          <a:p>
            <a:r>
              <a:rPr lang="en-US" sz="2400" dirty="0">
                <a:solidFill>
                  <a:srgbClr val="5244BA"/>
                </a:solidFill>
                <a:latin typeface="Hobo Std" pitchFamily="50" charset="0"/>
              </a:rPr>
              <a:t>On </a:t>
            </a:r>
            <a:r>
              <a:rPr lang="en-US" sz="2400" dirty="0" err="1">
                <a:solidFill>
                  <a:srgbClr val="5244BA"/>
                </a:solidFill>
                <a:latin typeface="Hobo Std" pitchFamily="50" charset="0"/>
              </a:rPr>
              <a:t>flashdrive</a:t>
            </a:r>
            <a:endParaRPr lang="en-US" sz="2400" dirty="0">
              <a:solidFill>
                <a:srgbClr val="5244BA"/>
              </a:solidFill>
              <a:latin typeface="Hobo Std" pitchFamily="50" charset="0"/>
            </a:endParaRPr>
          </a:p>
          <a:p>
            <a:endParaRPr lang="en-US" sz="2400" dirty="0">
              <a:solidFill>
                <a:srgbClr val="5244BA"/>
              </a:solidFill>
              <a:latin typeface="Hobo Std" pitchFamily="50" charset="0"/>
            </a:endParaRPr>
          </a:p>
          <a:p>
            <a:r>
              <a:rPr lang="en-US" sz="2400" dirty="0">
                <a:solidFill>
                  <a:srgbClr val="5244BA"/>
                </a:solidFill>
                <a:latin typeface="Hobo Std" pitchFamily="50" charset="0"/>
              </a:rPr>
              <a:t>ONLINE:</a:t>
            </a:r>
          </a:p>
          <a:p>
            <a:r>
              <a:rPr lang="en-US" sz="2400" dirty="0">
                <a:solidFill>
                  <a:srgbClr val="5244BA"/>
                </a:solidFill>
                <a:latin typeface="Hobo Std" pitchFamily="50" charset="0"/>
                <a:hlinkClick r:id="rId2"/>
              </a:rPr>
              <a:t>https://www.youtube.com/watch?v=15U69tCv3eI</a:t>
            </a:r>
            <a:endParaRPr lang="en-US" sz="2400" dirty="0">
              <a:solidFill>
                <a:srgbClr val="5244BA"/>
              </a:solidFill>
              <a:latin typeface="Hobo Std" pitchFamily="50" charset="0"/>
            </a:endParaRPr>
          </a:p>
          <a:p>
            <a:r>
              <a:rPr lang="en-US" sz="2400" dirty="0">
                <a:solidFill>
                  <a:srgbClr val="5244BA"/>
                </a:solidFill>
                <a:latin typeface="Hobo Std" pitchFamily="50" charset="0"/>
              </a:rPr>
              <a:t> </a:t>
            </a:r>
          </a:p>
        </p:txBody>
      </p:sp>
      <p:pic>
        <p:nvPicPr>
          <p:cNvPr id="35842" name="Picture 2" descr="http://rds.yahoo.com/_ylt=A0PDoX38gFpNeXIAz0yjzbkF/SIG=120r0m6kh/EXP=1297805692/**http%3a/www.sfu.ca/~mya7/iat445/img/polar.jpg"/>
          <p:cNvPicPr>
            <a:picLocks noChangeAspect="1" noChangeArrowheads="1"/>
          </p:cNvPicPr>
          <p:nvPr/>
        </p:nvPicPr>
        <p:blipFill>
          <a:blip r:embed="rId3" cstate="print"/>
          <a:srcRect/>
          <a:stretch>
            <a:fillRect/>
          </a:stretch>
        </p:blipFill>
        <p:spPr bwMode="auto">
          <a:xfrm>
            <a:off x="5486400" y="685800"/>
            <a:ext cx="3657600" cy="520170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5715000" cy="1446550"/>
          </a:xfrm>
          <a:prstGeom prst="rect">
            <a:avLst/>
          </a:prstGeom>
          <a:noFill/>
        </p:spPr>
        <p:txBody>
          <a:bodyPr wrap="square" rtlCol="0">
            <a:spAutoFit/>
          </a:bodyPr>
          <a:lstStyle/>
          <a:p>
            <a:r>
              <a:rPr lang="en-US" sz="4400" dirty="0">
                <a:solidFill>
                  <a:srgbClr val="5244BA"/>
                </a:solidFill>
                <a:latin typeface="Showcard Gothic" pitchFamily="82" charset="0"/>
              </a:rPr>
              <a:t>Hand-drawn</a:t>
            </a:r>
          </a:p>
          <a:p>
            <a:endParaRPr lang="en-US" sz="4400" dirty="0">
              <a:latin typeface="Showcard Gothic" pitchFamily="82" charset="0"/>
            </a:endParaRPr>
          </a:p>
        </p:txBody>
      </p:sp>
      <p:sp>
        <p:nvSpPr>
          <p:cNvPr id="3" name="TextBox 2"/>
          <p:cNvSpPr txBox="1"/>
          <p:nvPr/>
        </p:nvSpPr>
        <p:spPr>
          <a:xfrm>
            <a:off x="533400" y="1219200"/>
            <a:ext cx="7086600" cy="2646878"/>
          </a:xfrm>
          <a:prstGeom prst="rect">
            <a:avLst/>
          </a:prstGeom>
          <a:noFill/>
        </p:spPr>
        <p:txBody>
          <a:bodyPr wrap="square" rtlCol="0">
            <a:spAutoFit/>
          </a:bodyPr>
          <a:lstStyle/>
          <a:p>
            <a:pPr>
              <a:buFont typeface="Arial" pitchFamily="34" charset="0"/>
              <a:buChar char="•"/>
            </a:pPr>
            <a:r>
              <a:rPr lang="en-US" sz="2800" dirty="0">
                <a:solidFill>
                  <a:srgbClr val="5244BA"/>
                </a:solidFill>
                <a:latin typeface="Hobo Std" pitchFamily="50" charset="0"/>
              </a:rPr>
              <a:t>Sketched by hand</a:t>
            </a:r>
          </a:p>
          <a:p>
            <a:pPr>
              <a:buFont typeface="Arial" pitchFamily="34" charset="0"/>
              <a:buChar char="•"/>
            </a:pPr>
            <a:r>
              <a:rPr lang="en-US" sz="2800" dirty="0">
                <a:solidFill>
                  <a:srgbClr val="5244BA"/>
                </a:solidFill>
                <a:latin typeface="Hobo Std" pitchFamily="50" charset="0"/>
              </a:rPr>
              <a:t>Early examples: Cave drawings, Egyptian funeral paintings, Greek bas-relief</a:t>
            </a:r>
          </a:p>
          <a:p>
            <a:endParaRPr lang="en-US" dirty="0"/>
          </a:p>
          <a:p>
            <a:endParaRPr lang="en-US" dirty="0"/>
          </a:p>
          <a:p>
            <a:endParaRPr lang="en-US" dirty="0"/>
          </a:p>
        </p:txBody>
      </p:sp>
      <p:pic>
        <p:nvPicPr>
          <p:cNvPr id="4" name="Picture 3" descr="File:Vase animation.sv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85802"/>
            <a:ext cx="9144000" cy="2876797"/>
          </a:xfrm>
          <a:prstGeom prst="rect">
            <a:avLst/>
          </a:prstGeom>
          <a:noFill/>
          <a:ln>
            <a:noFill/>
          </a:ln>
        </p:spPr>
      </p:pic>
      <p:sp>
        <p:nvSpPr>
          <p:cNvPr id="5" name="TextBox 4"/>
          <p:cNvSpPr txBox="1"/>
          <p:nvPr/>
        </p:nvSpPr>
        <p:spPr>
          <a:xfrm>
            <a:off x="1828800" y="6016585"/>
            <a:ext cx="6172200" cy="461665"/>
          </a:xfrm>
          <a:prstGeom prst="rect">
            <a:avLst/>
          </a:prstGeom>
          <a:noFill/>
        </p:spPr>
        <p:txBody>
          <a:bodyPr wrap="square" rtlCol="0">
            <a:spAutoFit/>
          </a:bodyPr>
          <a:lstStyle/>
          <a:p>
            <a:r>
              <a:rPr lang="en-US" sz="2400" dirty="0">
                <a:solidFill>
                  <a:srgbClr val="5244BA"/>
                </a:solidFill>
                <a:latin typeface="Comic Sans MS" pitchFamily="66" charset="0"/>
              </a:rPr>
              <a:t>Earthen bowl, over 5000 years old (Iran)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28600"/>
            <a:ext cx="8305800" cy="707886"/>
          </a:xfrm>
          <a:prstGeom prst="rect">
            <a:avLst/>
          </a:prstGeom>
          <a:noFill/>
        </p:spPr>
        <p:txBody>
          <a:bodyPr wrap="square" rtlCol="0">
            <a:spAutoFit/>
          </a:bodyPr>
          <a:lstStyle/>
          <a:p>
            <a:r>
              <a:rPr lang="en-US" sz="4000" dirty="0">
                <a:solidFill>
                  <a:srgbClr val="5244BA"/>
                </a:solidFill>
                <a:latin typeface="Showcard Gothic" pitchFamily="82" charset="0"/>
              </a:rPr>
              <a:t>Early Hand-Drawn Animation</a:t>
            </a:r>
          </a:p>
        </p:txBody>
      </p:sp>
      <p:sp>
        <p:nvSpPr>
          <p:cNvPr id="3" name="TextBox 2"/>
          <p:cNvSpPr txBox="1"/>
          <p:nvPr/>
        </p:nvSpPr>
        <p:spPr>
          <a:xfrm>
            <a:off x="406546" y="1797732"/>
            <a:ext cx="6535882" cy="523220"/>
          </a:xfrm>
          <a:prstGeom prst="rect">
            <a:avLst/>
          </a:prstGeom>
          <a:noFill/>
        </p:spPr>
        <p:txBody>
          <a:bodyPr wrap="square" rtlCol="0">
            <a:spAutoFit/>
          </a:bodyPr>
          <a:lstStyle/>
          <a:p>
            <a:r>
              <a:rPr lang="en-US" sz="2800" dirty="0" err="1">
                <a:solidFill>
                  <a:srgbClr val="5244BA"/>
                </a:solidFill>
                <a:latin typeface="Hobo Std" pitchFamily="50" charset="0"/>
              </a:rPr>
              <a:t>Gertie</a:t>
            </a:r>
            <a:r>
              <a:rPr lang="en-US" sz="2800" dirty="0">
                <a:solidFill>
                  <a:srgbClr val="5244BA"/>
                </a:solidFill>
                <a:latin typeface="Hobo Std" pitchFamily="50" charset="0"/>
              </a:rPr>
              <a:t> the Dinosaur (1914)</a:t>
            </a:r>
          </a:p>
        </p:txBody>
      </p:sp>
      <p:sp>
        <p:nvSpPr>
          <p:cNvPr id="4" name="TextBox 3">
            <a:hlinkClick r:id="rId2"/>
          </p:cNvPr>
          <p:cNvSpPr txBox="1"/>
          <p:nvPr/>
        </p:nvSpPr>
        <p:spPr>
          <a:xfrm>
            <a:off x="387496" y="2379181"/>
            <a:ext cx="6019800" cy="1200329"/>
          </a:xfrm>
          <a:prstGeom prst="rect">
            <a:avLst/>
          </a:prstGeom>
          <a:noFill/>
        </p:spPr>
        <p:txBody>
          <a:bodyPr wrap="square" rtlCol="0">
            <a:spAutoFit/>
          </a:bodyPr>
          <a:lstStyle/>
          <a:p>
            <a:r>
              <a:rPr lang="en-US" dirty="0" err="1"/>
              <a:t>Flashdrive</a:t>
            </a:r>
            <a:endParaRPr lang="en-US" dirty="0"/>
          </a:p>
          <a:p>
            <a:r>
              <a:rPr lang="en-US" dirty="0"/>
              <a:t>ONLINE: </a:t>
            </a:r>
            <a:r>
              <a:rPr lang="en-US" dirty="0">
                <a:hlinkClick r:id="rId3"/>
              </a:rPr>
              <a:t>https://www.youtube.com/watch?v=-_c15oS5i5I</a:t>
            </a:r>
            <a:endParaRPr lang="en-US" dirty="0"/>
          </a:p>
          <a:p>
            <a:r>
              <a:rPr lang="en-US" dirty="0"/>
              <a:t>Watch about 2 minutes</a:t>
            </a:r>
          </a:p>
          <a:p>
            <a:endParaRPr lang="en-US" dirty="0"/>
          </a:p>
        </p:txBody>
      </p:sp>
      <p:sp>
        <p:nvSpPr>
          <p:cNvPr id="6" name="TextBox 5"/>
          <p:cNvSpPr txBox="1"/>
          <p:nvPr/>
        </p:nvSpPr>
        <p:spPr>
          <a:xfrm>
            <a:off x="435121" y="3787186"/>
            <a:ext cx="5257800" cy="523220"/>
          </a:xfrm>
          <a:prstGeom prst="rect">
            <a:avLst/>
          </a:prstGeom>
          <a:noFill/>
        </p:spPr>
        <p:txBody>
          <a:bodyPr wrap="square" rtlCol="0">
            <a:spAutoFit/>
          </a:bodyPr>
          <a:lstStyle/>
          <a:p>
            <a:r>
              <a:rPr lang="en-US" sz="2800" dirty="0">
                <a:solidFill>
                  <a:srgbClr val="5244BA"/>
                </a:solidFill>
                <a:latin typeface="Hobo Std" pitchFamily="50" charset="0"/>
              </a:rPr>
              <a:t>Steamboat Willie (1928)</a:t>
            </a:r>
          </a:p>
        </p:txBody>
      </p:sp>
      <p:sp>
        <p:nvSpPr>
          <p:cNvPr id="7" name="TextBox 6">
            <a:hlinkClick r:id="rId4"/>
          </p:cNvPr>
          <p:cNvSpPr txBox="1"/>
          <p:nvPr/>
        </p:nvSpPr>
        <p:spPr>
          <a:xfrm>
            <a:off x="465428" y="4415135"/>
            <a:ext cx="6477000" cy="923330"/>
          </a:xfrm>
          <a:prstGeom prst="rect">
            <a:avLst/>
          </a:prstGeom>
          <a:noFill/>
        </p:spPr>
        <p:txBody>
          <a:bodyPr wrap="square" rtlCol="0">
            <a:spAutoFit/>
          </a:bodyPr>
          <a:lstStyle/>
          <a:p>
            <a:r>
              <a:rPr lang="en-US" dirty="0" err="1"/>
              <a:t>Flashdrive</a:t>
            </a:r>
            <a:endParaRPr lang="en-US" dirty="0"/>
          </a:p>
          <a:p>
            <a:r>
              <a:rPr lang="en-US" dirty="0"/>
              <a:t>ONLINE: </a:t>
            </a:r>
            <a:r>
              <a:rPr lang="en-US" dirty="0">
                <a:hlinkClick r:id="rId5"/>
              </a:rPr>
              <a:t>https://www.youtube.com/watch?v=BBgghnQF6E4</a:t>
            </a:r>
            <a:endParaRPr lang="en-US" dirty="0"/>
          </a:p>
          <a:p>
            <a:r>
              <a:rPr lang="en-US" dirty="0"/>
              <a:t>Watch about 5 minutes</a:t>
            </a:r>
          </a:p>
        </p:txBody>
      </p:sp>
      <p:pic>
        <p:nvPicPr>
          <p:cNvPr id="1026" name="Picture 2" descr="http://rds.yahoo.com/_ylt=A0PDoTAp.0lNhSIAr2WjzbkF/SIG=13jld9fld/EXP=1296780457/**http%3a/www.disneyshorts.org/years/1928/screenshots/steamboatwillie/images/steamboatwillie0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7000" y="4876800"/>
            <a:ext cx="2445337" cy="1782582"/>
          </a:xfrm>
          <a:prstGeom prst="rect">
            <a:avLst/>
          </a:prstGeom>
          <a:noFill/>
          <a:effectLst>
            <a:softEdge rad="31750"/>
          </a:effectLst>
          <a:scene3d>
            <a:camera prst="perspectiveRelaxedModerately"/>
            <a:lightRig rig="threePt" dir="t"/>
          </a:scene3d>
          <a:extLst>
            <a:ext uri="{909E8E84-426E-40DD-AFC4-6F175D3DCCD1}">
              <a14:hiddenFill xmlns:a14="http://schemas.microsoft.com/office/drawing/2010/main">
                <a:solidFill>
                  <a:srgbClr val="FFFFFF"/>
                </a:solidFill>
              </a14:hiddenFill>
            </a:ext>
          </a:extLst>
        </p:spPr>
      </p:pic>
      <p:pic>
        <p:nvPicPr>
          <p:cNvPr id="1028" name="Picture 4" descr="http://rds.yahoo.com/_ylt=A0PDoTDA.0lNEjQAQjSjzbkF/SIG=13t2sh403/EXP=1296780608/**http%3a/www.galerielaqua.de/galerielaqua/IMAGES/Original/original%2520art/usa/comic%2520strip/gertie4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5668" y="1339974"/>
            <a:ext cx="3048000" cy="2393396"/>
          </a:xfrm>
          <a:prstGeom prst="rect">
            <a:avLst/>
          </a:prstGeom>
          <a:noFill/>
          <a:effectLst>
            <a:softEdge rad="63500"/>
          </a:effectLst>
          <a:scene3d>
            <a:camera prst="isometricOffAxis2Left"/>
            <a:lightRig rig="threePt" dir="t"/>
          </a:scene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305800" cy="1323439"/>
          </a:xfrm>
          <a:prstGeom prst="rect">
            <a:avLst/>
          </a:prstGeom>
          <a:noFill/>
        </p:spPr>
        <p:txBody>
          <a:bodyPr wrap="square" rtlCol="0">
            <a:spAutoFit/>
          </a:bodyPr>
          <a:lstStyle/>
          <a:p>
            <a:r>
              <a:rPr lang="en-US" sz="4000" dirty="0">
                <a:solidFill>
                  <a:srgbClr val="5244BA"/>
                </a:solidFill>
                <a:latin typeface="Showcard Gothic" pitchFamily="82" charset="0"/>
              </a:rPr>
              <a:t>Hand-drawn Innovation:  </a:t>
            </a:r>
          </a:p>
          <a:p>
            <a:r>
              <a:rPr lang="en-US" sz="4000" dirty="0" err="1">
                <a:solidFill>
                  <a:srgbClr val="5244BA"/>
                </a:solidFill>
                <a:latin typeface="Showcard Gothic" pitchFamily="82" charset="0"/>
              </a:rPr>
              <a:t>Cel</a:t>
            </a:r>
            <a:r>
              <a:rPr lang="en-US" sz="4000" dirty="0">
                <a:solidFill>
                  <a:srgbClr val="5244BA"/>
                </a:solidFill>
                <a:latin typeface="Showcard Gothic" pitchFamily="82" charset="0"/>
              </a:rPr>
              <a:t> Animation</a:t>
            </a:r>
          </a:p>
        </p:txBody>
      </p:sp>
      <p:pic>
        <p:nvPicPr>
          <p:cNvPr id="2050" name="Picture 2" descr="File:File-Inkandpaint.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4191000"/>
            <a:ext cx="3297116" cy="2228851"/>
          </a:xfrm>
          <a:prstGeom prst="round2Diag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052" name="Picture 4" descr="http://upload.wikimedia.org/wikipedia/en/b/b3/Animation_cell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262" y="3546396"/>
            <a:ext cx="3733800" cy="3311604"/>
          </a:xfrm>
          <a:prstGeom prst="foldedCorner">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1704439"/>
            <a:ext cx="8229600" cy="2215991"/>
          </a:xfrm>
          <a:prstGeom prst="rect">
            <a:avLst/>
          </a:prstGeom>
          <a:noFill/>
        </p:spPr>
        <p:txBody>
          <a:bodyPr wrap="square" rtlCol="0">
            <a:spAutoFit/>
          </a:bodyPr>
          <a:lstStyle/>
          <a:p>
            <a:pPr marL="166688" indent="-166688">
              <a:buFont typeface="Arial" pitchFamily="34" charset="0"/>
              <a:buChar char="•"/>
            </a:pPr>
            <a:r>
              <a:rPr lang="en-US" sz="2400" dirty="0">
                <a:solidFill>
                  <a:srgbClr val="5244BA"/>
                </a:solidFill>
                <a:latin typeface="Hobo Std" pitchFamily="50" charset="0"/>
              </a:rPr>
              <a:t>Clear plastic sheets are placed over hand-drawn images and colored in</a:t>
            </a:r>
          </a:p>
          <a:p>
            <a:pPr marL="166688" indent="-166688">
              <a:buFont typeface="Arial" pitchFamily="34" charset="0"/>
              <a:buChar char="•"/>
            </a:pPr>
            <a:r>
              <a:rPr lang="en-US" sz="2400" dirty="0">
                <a:solidFill>
                  <a:srgbClr val="5244BA"/>
                </a:solidFill>
                <a:latin typeface="Hobo Std" pitchFamily="50" charset="0"/>
              </a:rPr>
              <a:t>Advantages involve depth and background; single images can be layered over a background, which can be used multiple times</a:t>
            </a:r>
          </a:p>
          <a:p>
            <a:endParaRPr lang="en-US" dirty="0"/>
          </a:p>
        </p:txBody>
      </p:sp>
    </p:spTree>
    <p:extLst>
      <p:ext uri="{BB962C8B-B14F-4D97-AF65-F5344CB8AC3E}">
        <p14:creationId xmlns:p14="http://schemas.microsoft.com/office/powerpoint/2010/main" val="2072600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52400"/>
            <a:ext cx="7772400" cy="1323439"/>
          </a:xfrm>
          <a:prstGeom prst="rect">
            <a:avLst/>
          </a:prstGeom>
          <a:noFill/>
        </p:spPr>
        <p:txBody>
          <a:bodyPr wrap="square" rtlCol="0">
            <a:spAutoFit/>
          </a:bodyPr>
          <a:lstStyle/>
          <a:p>
            <a:pPr algn="ctr"/>
            <a:r>
              <a:rPr lang="en-US" sz="4000" dirty="0">
                <a:solidFill>
                  <a:srgbClr val="5244BA"/>
                </a:solidFill>
                <a:latin typeface="Showcard Gothic" pitchFamily="82" charset="0"/>
              </a:rPr>
              <a:t>Snow White and The </a:t>
            </a:r>
          </a:p>
          <a:p>
            <a:pPr algn="ctr"/>
            <a:r>
              <a:rPr lang="en-US" sz="4000" dirty="0">
                <a:solidFill>
                  <a:srgbClr val="5244BA"/>
                </a:solidFill>
                <a:latin typeface="Showcard Gothic" pitchFamily="82" charset="0"/>
              </a:rPr>
              <a:t>Seven Dwarfs (1937)</a:t>
            </a:r>
          </a:p>
        </p:txBody>
      </p:sp>
      <p:sp>
        <p:nvSpPr>
          <p:cNvPr id="3" name="TextBox 2"/>
          <p:cNvSpPr txBox="1"/>
          <p:nvPr/>
        </p:nvSpPr>
        <p:spPr>
          <a:xfrm>
            <a:off x="228600" y="1981201"/>
            <a:ext cx="8818418" cy="4708981"/>
          </a:xfrm>
          <a:prstGeom prst="rect">
            <a:avLst/>
          </a:prstGeom>
          <a:noFill/>
        </p:spPr>
        <p:txBody>
          <a:bodyPr wrap="square" rtlCol="0">
            <a:spAutoFit/>
          </a:bodyPr>
          <a:lstStyle/>
          <a:p>
            <a:pPr marL="111125" indent="-111125">
              <a:buFont typeface="Arial" pitchFamily="34" charset="0"/>
              <a:buChar char="•"/>
            </a:pPr>
            <a:r>
              <a:rPr lang="en-US" sz="3000" dirty="0">
                <a:solidFill>
                  <a:srgbClr val="5244BA"/>
                </a:solidFill>
                <a:latin typeface="Hobo Std" pitchFamily="50" charset="0"/>
              </a:rPr>
              <a:t>First full-length </a:t>
            </a:r>
            <a:r>
              <a:rPr lang="en-US" sz="3000" dirty="0" err="1">
                <a:solidFill>
                  <a:srgbClr val="5244BA"/>
                </a:solidFill>
                <a:latin typeface="Hobo Std" pitchFamily="50" charset="0"/>
              </a:rPr>
              <a:t>cel</a:t>
            </a:r>
            <a:r>
              <a:rPr lang="en-US" sz="3000" dirty="0">
                <a:solidFill>
                  <a:srgbClr val="5244BA"/>
                </a:solidFill>
                <a:latin typeface="Hobo Std" pitchFamily="50" charset="0"/>
              </a:rPr>
              <a:t>-animated motion picture</a:t>
            </a:r>
          </a:p>
          <a:p>
            <a:pPr marL="111125" indent="-111125">
              <a:buFont typeface="Arial" pitchFamily="34" charset="0"/>
              <a:buChar char="•"/>
            </a:pPr>
            <a:r>
              <a:rPr lang="en-US" sz="3000" dirty="0">
                <a:solidFill>
                  <a:srgbClr val="5244BA"/>
                </a:solidFill>
                <a:latin typeface="Hobo Std" pitchFamily="50" charset="0"/>
              </a:rPr>
              <a:t>First feature-length animated film released in US</a:t>
            </a:r>
          </a:p>
          <a:p>
            <a:pPr marL="111125" indent="-111125">
              <a:buFont typeface="Arial" pitchFamily="34" charset="0"/>
              <a:buChar char="•"/>
            </a:pPr>
            <a:r>
              <a:rPr lang="en-US" sz="3000" dirty="0">
                <a:solidFill>
                  <a:srgbClr val="5244BA"/>
                </a:solidFill>
                <a:latin typeface="Hobo Std" pitchFamily="50" charset="0"/>
              </a:rPr>
              <a:t>Also the first in color</a:t>
            </a:r>
          </a:p>
          <a:p>
            <a:pPr marL="111125" indent="-111125">
              <a:buFont typeface="Arial" pitchFamily="34" charset="0"/>
              <a:buChar char="•"/>
            </a:pPr>
            <a:r>
              <a:rPr lang="en-US" sz="3000" dirty="0">
                <a:solidFill>
                  <a:srgbClr val="5244BA"/>
                </a:solidFill>
                <a:latin typeface="Hobo Std" pitchFamily="50" charset="0"/>
              </a:rPr>
              <a:t>Estimated production cost of $250,000</a:t>
            </a:r>
          </a:p>
          <a:p>
            <a:pPr marL="111125" indent="-111125">
              <a:buFont typeface="Arial" pitchFamily="34" charset="0"/>
              <a:buChar char="•"/>
            </a:pPr>
            <a:r>
              <a:rPr lang="en-US" sz="3000" dirty="0">
                <a:solidFill>
                  <a:srgbClr val="5244BA"/>
                </a:solidFill>
                <a:latin typeface="Hobo Std" pitchFamily="50" charset="0"/>
              </a:rPr>
              <a:t>Actual:  nearly $1.5 million</a:t>
            </a:r>
          </a:p>
          <a:p>
            <a:pPr marL="111125" indent="-111125">
              <a:buFont typeface="Arial" pitchFamily="34" charset="0"/>
              <a:buChar char="•"/>
            </a:pPr>
            <a:r>
              <a:rPr lang="en-US" sz="3000" dirty="0">
                <a:solidFill>
                  <a:srgbClr val="5244BA"/>
                </a:solidFill>
                <a:latin typeface="Hobo Std" pitchFamily="50" charset="0"/>
              </a:rPr>
              <a:t>Before release, nicknamed “Disney’s Folly”</a:t>
            </a:r>
          </a:p>
          <a:p>
            <a:pPr marL="111125" indent="-111125">
              <a:buFont typeface="Arial" pitchFamily="34" charset="0"/>
              <a:buChar char="•"/>
            </a:pPr>
            <a:r>
              <a:rPr lang="en-US" sz="3000" dirty="0">
                <a:solidFill>
                  <a:srgbClr val="5244BA"/>
                </a:solidFill>
                <a:latin typeface="Hobo Std" pitchFamily="50" charset="0"/>
              </a:rPr>
              <a:t>By May 1939, international gross of $6.5 million</a:t>
            </a:r>
          </a:p>
          <a:p>
            <a:endParaRPr lang="en-US" dirty="0">
              <a:solidFill>
                <a:srgbClr val="5244BA"/>
              </a:solidFill>
            </a:endParaRPr>
          </a:p>
          <a:p>
            <a:endParaRPr lang="en-US" dirty="0">
              <a:solidFill>
                <a:srgbClr val="5244BA"/>
              </a:solidFill>
            </a:endParaRPr>
          </a:p>
          <a:p>
            <a:r>
              <a:rPr lang="en-US" dirty="0">
                <a:solidFill>
                  <a:srgbClr val="5244BA"/>
                </a:solidFill>
              </a:rPr>
              <a:t>Watch movie clips from Snow White (DVD), then “making of” Disney cartoons (</a:t>
            </a:r>
            <a:r>
              <a:rPr lang="en-US" dirty="0" err="1">
                <a:solidFill>
                  <a:srgbClr val="5244BA"/>
                </a:solidFill>
              </a:rPr>
              <a:t>flashdrive</a:t>
            </a:r>
            <a:r>
              <a:rPr lang="en-US" dirty="0">
                <a:solidFill>
                  <a:srgbClr val="5244BA"/>
                </a:solidFill>
              </a:rPr>
              <a:t>—2.14 to 4.58)</a:t>
            </a:r>
          </a:p>
          <a:p>
            <a:r>
              <a:rPr lang="en-US" dirty="0">
                <a:solidFill>
                  <a:srgbClr val="5244BA"/>
                </a:solidFill>
              </a:rPr>
              <a:t> </a:t>
            </a:r>
          </a:p>
        </p:txBody>
      </p:sp>
      <p:pic>
        <p:nvPicPr>
          <p:cNvPr id="3074" name="Picture 2" descr="http://rds.yahoo.com/_ylt=A0PDoX8FAUpNS08ASb.jzbkF/SIG=138i5r076/EXP=1296781957/**http%3a/www.examiner.com/images/blog/EXID25651/images/shirley_and_walt_and_osca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0860" y="1"/>
            <a:ext cx="2346158" cy="198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68481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001000" cy="707886"/>
          </a:xfrm>
          <a:prstGeom prst="rect">
            <a:avLst/>
          </a:prstGeom>
          <a:noFill/>
        </p:spPr>
        <p:txBody>
          <a:bodyPr wrap="square" rtlCol="0">
            <a:spAutoFit/>
          </a:bodyPr>
          <a:lstStyle/>
          <a:p>
            <a:r>
              <a:rPr lang="en-US" sz="4000" dirty="0">
                <a:solidFill>
                  <a:srgbClr val="5244BA"/>
                </a:solidFill>
                <a:latin typeface="Showcard Gothic" pitchFamily="82" charset="0"/>
              </a:rPr>
              <a:t>Stop </a:t>
            </a:r>
            <a:r>
              <a:rPr lang="en-US" sz="4000" dirty="0" err="1">
                <a:solidFill>
                  <a:srgbClr val="5244BA"/>
                </a:solidFill>
                <a:latin typeface="Showcard Gothic" pitchFamily="82" charset="0"/>
              </a:rPr>
              <a:t>MOtion</a:t>
            </a:r>
            <a:r>
              <a:rPr lang="en-US" sz="4000" dirty="0">
                <a:solidFill>
                  <a:srgbClr val="5244BA"/>
                </a:solidFill>
                <a:latin typeface="Showcard Gothic" pitchFamily="82" charset="0"/>
              </a:rPr>
              <a:t>/</a:t>
            </a:r>
            <a:r>
              <a:rPr lang="en-US" sz="4000" dirty="0" err="1">
                <a:solidFill>
                  <a:srgbClr val="5244BA"/>
                </a:solidFill>
                <a:latin typeface="Showcard Gothic" pitchFamily="82" charset="0"/>
              </a:rPr>
              <a:t>Claymation</a:t>
            </a:r>
            <a:endParaRPr lang="en-US" sz="4000" dirty="0">
              <a:solidFill>
                <a:srgbClr val="5244BA"/>
              </a:solidFill>
              <a:latin typeface="Showcard Gothic" pitchFamily="82" charset="0"/>
            </a:endParaRPr>
          </a:p>
        </p:txBody>
      </p:sp>
      <p:sp>
        <p:nvSpPr>
          <p:cNvPr id="3" name="TextBox 2"/>
          <p:cNvSpPr txBox="1"/>
          <p:nvPr/>
        </p:nvSpPr>
        <p:spPr>
          <a:xfrm>
            <a:off x="533400" y="1143000"/>
            <a:ext cx="7848600" cy="1815882"/>
          </a:xfrm>
          <a:prstGeom prst="rect">
            <a:avLst/>
          </a:prstGeom>
          <a:noFill/>
        </p:spPr>
        <p:txBody>
          <a:bodyPr wrap="square" rtlCol="0">
            <a:spAutoFit/>
          </a:bodyPr>
          <a:lstStyle/>
          <a:p>
            <a:pPr marL="166688" indent="-111125">
              <a:buFont typeface="Arial" pitchFamily="34" charset="0"/>
              <a:buChar char="•"/>
            </a:pPr>
            <a:r>
              <a:rPr lang="en-US" sz="2800" dirty="0">
                <a:solidFill>
                  <a:srgbClr val="5244BA"/>
                </a:solidFill>
                <a:latin typeface="Hobo Std" pitchFamily="50" charset="0"/>
              </a:rPr>
              <a:t>Technique that involves the stopping and starting of the camera to adjust the position of objects to make them appear as though they are moving fluently</a:t>
            </a:r>
          </a:p>
        </p:txBody>
      </p:sp>
      <p:sp>
        <p:nvSpPr>
          <p:cNvPr id="4" name="TextBox 3"/>
          <p:cNvSpPr txBox="1"/>
          <p:nvPr/>
        </p:nvSpPr>
        <p:spPr>
          <a:xfrm>
            <a:off x="685800" y="3089196"/>
            <a:ext cx="7924800" cy="3231654"/>
          </a:xfrm>
          <a:prstGeom prst="rect">
            <a:avLst/>
          </a:prstGeom>
          <a:noFill/>
        </p:spPr>
        <p:txBody>
          <a:bodyPr wrap="square" rtlCol="0">
            <a:spAutoFit/>
          </a:bodyPr>
          <a:lstStyle/>
          <a:p>
            <a:r>
              <a:rPr lang="en-US" sz="2400" dirty="0">
                <a:solidFill>
                  <a:srgbClr val="282389"/>
                </a:solidFill>
                <a:latin typeface="Hobo Std" pitchFamily="50" charset="0"/>
              </a:rPr>
              <a:t>Stop Motion:</a:t>
            </a:r>
          </a:p>
          <a:p>
            <a:r>
              <a:rPr lang="en-US" dirty="0"/>
              <a:t>Classic:  Orange sings Carmen for Sesame Street:</a:t>
            </a:r>
          </a:p>
          <a:p>
            <a:r>
              <a:rPr lang="en-US" dirty="0"/>
              <a:t>FLASHDRIVE</a:t>
            </a:r>
          </a:p>
          <a:p>
            <a:r>
              <a:rPr lang="en-US" dirty="0"/>
              <a:t>ONLINE:  </a:t>
            </a:r>
            <a:r>
              <a:rPr lang="en-US" dirty="0">
                <a:hlinkClick r:id="rId2"/>
              </a:rPr>
              <a:t>http://www.youtube.com/watch?v=Z8TqOTe3ODc</a:t>
            </a:r>
            <a:endParaRPr lang="en-US" dirty="0"/>
          </a:p>
          <a:p>
            <a:endParaRPr lang="en-US" dirty="0"/>
          </a:p>
          <a:p>
            <a:r>
              <a:rPr lang="en-US" dirty="0"/>
              <a:t>King Kong:  Skull Island clip</a:t>
            </a:r>
          </a:p>
          <a:p>
            <a:r>
              <a:rPr lang="en-US" dirty="0"/>
              <a:t>FLASHDRIVE</a:t>
            </a:r>
          </a:p>
          <a:p>
            <a:endParaRPr lang="en-US" dirty="0"/>
          </a:p>
          <a:p>
            <a:r>
              <a:rPr lang="en-US" dirty="0"/>
              <a:t>Making of King Kong clip:  </a:t>
            </a:r>
          </a:p>
          <a:p>
            <a:r>
              <a:rPr lang="en-US" dirty="0"/>
              <a:t>To 1:48 to 4. 29</a:t>
            </a:r>
          </a:p>
          <a:p>
            <a:r>
              <a:rPr lang="en-US" dirty="0"/>
              <a:t>See teacher page for clip</a:t>
            </a:r>
          </a:p>
        </p:txBody>
      </p:sp>
    </p:spTree>
    <p:extLst>
      <p:ext uri="{BB962C8B-B14F-4D97-AF65-F5344CB8AC3E}">
        <p14:creationId xmlns:p14="http://schemas.microsoft.com/office/powerpoint/2010/main" val="2521555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7010400" cy="769441"/>
          </a:xfrm>
          <a:prstGeom prst="rect">
            <a:avLst/>
          </a:prstGeom>
          <a:noFill/>
        </p:spPr>
        <p:txBody>
          <a:bodyPr wrap="square" rtlCol="0">
            <a:spAutoFit/>
          </a:bodyPr>
          <a:lstStyle/>
          <a:p>
            <a:r>
              <a:rPr lang="en-US" sz="4400" dirty="0">
                <a:solidFill>
                  <a:srgbClr val="5244BA"/>
                </a:solidFill>
                <a:latin typeface="Showcard Gothic" pitchFamily="82" charset="0"/>
              </a:rPr>
              <a:t>Stop Motion</a:t>
            </a:r>
          </a:p>
        </p:txBody>
      </p:sp>
      <p:sp>
        <p:nvSpPr>
          <p:cNvPr id="3" name="TextBox 2"/>
          <p:cNvSpPr txBox="1"/>
          <p:nvPr/>
        </p:nvSpPr>
        <p:spPr>
          <a:xfrm>
            <a:off x="28575" y="921841"/>
            <a:ext cx="8610600" cy="4647426"/>
          </a:xfrm>
          <a:prstGeom prst="rect">
            <a:avLst/>
          </a:prstGeom>
          <a:noFill/>
        </p:spPr>
        <p:txBody>
          <a:bodyPr wrap="square" rtlCol="0">
            <a:spAutoFit/>
          </a:bodyPr>
          <a:lstStyle/>
          <a:p>
            <a:r>
              <a:rPr lang="en-US" sz="2800" dirty="0">
                <a:solidFill>
                  <a:srgbClr val="5244BA"/>
                </a:solidFill>
                <a:latin typeface="Hobo Std" pitchFamily="50" charset="0"/>
              </a:rPr>
              <a:t>Nightmare Before Christmas (1993)</a:t>
            </a:r>
          </a:p>
          <a:p>
            <a:endParaRPr lang="en-US" sz="2800" dirty="0">
              <a:solidFill>
                <a:srgbClr val="5244BA"/>
              </a:solidFill>
              <a:latin typeface="Hobo Std" pitchFamily="50" charset="0"/>
            </a:endParaRPr>
          </a:p>
          <a:p>
            <a:r>
              <a:rPr lang="en-US" sz="2000" b="1" dirty="0">
                <a:solidFill>
                  <a:srgbClr val="5244BA"/>
                </a:solidFill>
                <a:latin typeface="Hobo Std" pitchFamily="50" charset="0"/>
              </a:rPr>
              <a:t>Clip 1</a:t>
            </a:r>
            <a:r>
              <a:rPr lang="en-US" sz="2000" dirty="0">
                <a:solidFill>
                  <a:srgbClr val="5244BA"/>
                </a:solidFill>
                <a:latin typeface="Hobo Std" pitchFamily="50" charset="0"/>
              </a:rPr>
              <a:t>: opening sequence</a:t>
            </a:r>
          </a:p>
          <a:p>
            <a:r>
              <a:rPr lang="en-US" sz="2000" dirty="0">
                <a:solidFill>
                  <a:srgbClr val="5244BA"/>
                </a:solidFill>
                <a:latin typeface="Hobo Std" pitchFamily="50" charset="0"/>
              </a:rPr>
              <a:t>FLASHDRIVE</a:t>
            </a:r>
          </a:p>
          <a:p>
            <a:r>
              <a:rPr lang="en-US" sz="2000" dirty="0">
                <a:solidFill>
                  <a:srgbClr val="5244BA"/>
                </a:solidFill>
                <a:latin typeface="Hobo Std" pitchFamily="50" charset="0"/>
              </a:rPr>
              <a:t>ONLINE: </a:t>
            </a:r>
            <a:r>
              <a:rPr lang="en-US" sz="2000" dirty="0">
                <a:solidFill>
                  <a:srgbClr val="5244BA"/>
                </a:solidFill>
                <a:latin typeface="Hobo Std" pitchFamily="50" charset="0"/>
                <a:hlinkClick r:id="rId2"/>
              </a:rPr>
              <a:t>https://www.youtube.com/watch?v=7rUEnIczfG8</a:t>
            </a:r>
            <a:endParaRPr lang="en-US" sz="2000" dirty="0">
              <a:solidFill>
                <a:srgbClr val="5244BA"/>
              </a:solidFill>
              <a:latin typeface="Hobo Std" pitchFamily="50" charset="0"/>
            </a:endParaRPr>
          </a:p>
          <a:p>
            <a:r>
              <a:rPr lang="en-US" sz="2000" dirty="0">
                <a:solidFill>
                  <a:srgbClr val="5244BA"/>
                </a:solidFill>
                <a:latin typeface="Hobo Std" pitchFamily="50" charset="0"/>
              </a:rPr>
              <a:t> </a:t>
            </a:r>
          </a:p>
          <a:p>
            <a:r>
              <a:rPr lang="en-US" sz="2000" b="1" dirty="0">
                <a:solidFill>
                  <a:srgbClr val="5244BA"/>
                </a:solidFill>
                <a:latin typeface="Hobo Std" pitchFamily="50" charset="0"/>
              </a:rPr>
              <a:t>MAKING OF CLIPS</a:t>
            </a:r>
          </a:p>
          <a:p>
            <a:endParaRPr lang="en-US" sz="2000" dirty="0">
              <a:solidFill>
                <a:srgbClr val="5244BA"/>
              </a:solidFill>
              <a:latin typeface="Hobo Std" pitchFamily="50" charset="0"/>
            </a:endParaRPr>
          </a:p>
          <a:p>
            <a:r>
              <a:rPr lang="en-US" sz="2000" b="1" dirty="0">
                <a:solidFill>
                  <a:srgbClr val="5244BA"/>
                </a:solidFill>
                <a:latin typeface="Hobo Std" pitchFamily="50" charset="0"/>
              </a:rPr>
              <a:t>Clip 2</a:t>
            </a:r>
            <a:r>
              <a:rPr lang="en-US" sz="2000" dirty="0">
                <a:solidFill>
                  <a:srgbClr val="5244BA"/>
                </a:solidFill>
                <a:latin typeface="Hobo Std" pitchFamily="50" charset="0"/>
              </a:rPr>
              <a:t>:  4:15 to 5:30 </a:t>
            </a:r>
          </a:p>
          <a:p>
            <a:r>
              <a:rPr lang="en-US" sz="2000" dirty="0">
                <a:solidFill>
                  <a:srgbClr val="5244BA"/>
                </a:solidFill>
                <a:latin typeface="Hobo Std" pitchFamily="50" charset="0"/>
              </a:rPr>
              <a:t>FLASHDRIVE</a:t>
            </a:r>
          </a:p>
          <a:p>
            <a:endParaRPr lang="en-US" sz="2000" dirty="0">
              <a:solidFill>
                <a:srgbClr val="5244BA"/>
              </a:solidFill>
              <a:latin typeface="Hobo Std" pitchFamily="50" charset="0"/>
            </a:endParaRPr>
          </a:p>
          <a:p>
            <a:r>
              <a:rPr lang="en-US" sz="2000" b="1" dirty="0">
                <a:solidFill>
                  <a:srgbClr val="5244BA"/>
                </a:solidFill>
                <a:latin typeface="Hobo Std" pitchFamily="50" charset="0"/>
              </a:rPr>
              <a:t>Clip 3</a:t>
            </a:r>
            <a:r>
              <a:rPr lang="en-US" sz="2000" dirty="0">
                <a:solidFill>
                  <a:srgbClr val="5244BA"/>
                </a:solidFill>
                <a:latin typeface="Hobo Std" pitchFamily="50" charset="0"/>
              </a:rPr>
              <a:t>:  1.58 to 2:50</a:t>
            </a:r>
          </a:p>
          <a:p>
            <a:r>
              <a:rPr lang="en-US" sz="2000" dirty="0">
                <a:solidFill>
                  <a:srgbClr val="5244BA"/>
                </a:solidFill>
                <a:latin typeface="Hobo Std" pitchFamily="50" charset="0"/>
              </a:rPr>
              <a:t>         4:33-6:40</a:t>
            </a:r>
          </a:p>
          <a:p>
            <a:r>
              <a:rPr lang="en-US" sz="2000" dirty="0">
                <a:solidFill>
                  <a:srgbClr val="5244BA"/>
                </a:solidFill>
                <a:latin typeface="Hobo Std" pitchFamily="50" charset="0"/>
              </a:rPr>
              <a:t>FLASHDRIVE</a:t>
            </a:r>
          </a:p>
        </p:txBody>
      </p:sp>
      <p:pic>
        <p:nvPicPr>
          <p:cNvPr id="1026" name="Picture 2" descr="File:Nightmarebeforexmas200px.png">
            <a:hlinkClick r:id="rId3"/>
          </p:cNvPr>
          <p:cNvPicPr>
            <a:picLocks noChangeAspect="1" noChangeArrowheads="1"/>
          </p:cNvPicPr>
          <p:nvPr/>
        </p:nvPicPr>
        <p:blipFill>
          <a:blip r:embed="rId4" cstate="print"/>
          <a:srcRect/>
          <a:stretch>
            <a:fillRect/>
          </a:stretch>
        </p:blipFill>
        <p:spPr bwMode="auto">
          <a:xfrm>
            <a:off x="6172200" y="2671572"/>
            <a:ext cx="2743200" cy="4032506"/>
          </a:xfrm>
          <a:prstGeom prst="rect">
            <a:avLst/>
          </a:prstGeom>
          <a:noFill/>
          <a:effectLst>
            <a:softEdge rad="63500"/>
          </a:effectLst>
          <a:scene3d>
            <a:camera prst="isometricOffAxis2Left"/>
            <a:lightRig rig="threePt" dir="t"/>
          </a:scene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rds.yahoo.com/_ylt=A0PDoTFteVpN0SgAAROjzbkF/SIG=12k3gd05d/EXP=1297803757/**http%3a/williamthecoroner.files.wordpress.com/2010/01/gumby-1.jpg"/>
          <p:cNvPicPr>
            <a:picLocks noChangeAspect="1" noChangeArrowheads="1"/>
          </p:cNvPicPr>
          <p:nvPr/>
        </p:nvPicPr>
        <p:blipFill>
          <a:blip r:embed="rId2" cstate="print"/>
          <a:srcRect/>
          <a:stretch>
            <a:fillRect/>
          </a:stretch>
        </p:blipFill>
        <p:spPr bwMode="auto">
          <a:xfrm>
            <a:off x="5736630" y="152400"/>
            <a:ext cx="3407370" cy="2971800"/>
          </a:xfrm>
          <a:prstGeom prst="rect">
            <a:avLst/>
          </a:prstGeom>
          <a:noFill/>
        </p:spPr>
      </p:pic>
      <p:sp>
        <p:nvSpPr>
          <p:cNvPr id="2" name="TextBox 1"/>
          <p:cNvSpPr txBox="1"/>
          <p:nvPr/>
        </p:nvSpPr>
        <p:spPr>
          <a:xfrm>
            <a:off x="457200" y="228600"/>
            <a:ext cx="5715000" cy="769441"/>
          </a:xfrm>
          <a:prstGeom prst="rect">
            <a:avLst/>
          </a:prstGeom>
          <a:noFill/>
        </p:spPr>
        <p:txBody>
          <a:bodyPr wrap="square" rtlCol="0">
            <a:spAutoFit/>
          </a:bodyPr>
          <a:lstStyle/>
          <a:p>
            <a:r>
              <a:rPr lang="en-US" sz="4400" dirty="0" err="1">
                <a:solidFill>
                  <a:srgbClr val="282389"/>
                </a:solidFill>
                <a:latin typeface="Showcard Gothic" pitchFamily="82" charset="0"/>
              </a:rPr>
              <a:t>Claymation</a:t>
            </a:r>
            <a:endParaRPr lang="en-US" sz="4400" dirty="0">
              <a:solidFill>
                <a:srgbClr val="282389"/>
              </a:solidFill>
              <a:latin typeface="Showcard Gothic" pitchFamily="82" charset="0"/>
            </a:endParaRPr>
          </a:p>
        </p:txBody>
      </p:sp>
      <p:sp>
        <p:nvSpPr>
          <p:cNvPr id="3" name="TextBox 2"/>
          <p:cNvSpPr txBox="1"/>
          <p:nvPr/>
        </p:nvSpPr>
        <p:spPr>
          <a:xfrm>
            <a:off x="152400" y="1002803"/>
            <a:ext cx="6324600" cy="4524315"/>
          </a:xfrm>
          <a:prstGeom prst="rect">
            <a:avLst/>
          </a:prstGeom>
          <a:noFill/>
        </p:spPr>
        <p:txBody>
          <a:bodyPr wrap="square" rtlCol="0">
            <a:spAutoFit/>
          </a:bodyPr>
          <a:lstStyle/>
          <a:p>
            <a:pPr marL="111125" indent="-111125">
              <a:buFont typeface="Arial" pitchFamily="34" charset="0"/>
              <a:buChar char="•"/>
            </a:pPr>
            <a:r>
              <a:rPr lang="en-US" sz="2400" dirty="0">
                <a:solidFill>
                  <a:srgbClr val="282389"/>
                </a:solidFill>
                <a:latin typeface="Hobo Std" pitchFamily="50" charset="0"/>
              </a:rPr>
              <a:t>Uses </a:t>
            </a:r>
            <a:r>
              <a:rPr lang="en-US" sz="2400" dirty="0" err="1">
                <a:solidFill>
                  <a:srgbClr val="282389"/>
                </a:solidFill>
                <a:latin typeface="Hobo Std" pitchFamily="50" charset="0"/>
              </a:rPr>
              <a:t>plasticine</a:t>
            </a:r>
            <a:r>
              <a:rPr lang="en-US" sz="2400" dirty="0">
                <a:solidFill>
                  <a:srgbClr val="282389"/>
                </a:solidFill>
                <a:latin typeface="Hobo Std" pitchFamily="50" charset="0"/>
              </a:rPr>
              <a:t> and armatures for figure structures</a:t>
            </a:r>
          </a:p>
          <a:p>
            <a:pPr marL="111125" indent="-111125">
              <a:buFont typeface="Arial" pitchFamily="34" charset="0"/>
              <a:buChar char="•"/>
            </a:pPr>
            <a:r>
              <a:rPr lang="en-US" sz="2400" dirty="0">
                <a:solidFill>
                  <a:srgbClr val="282389"/>
                </a:solidFill>
                <a:latin typeface="Hobo Std" pitchFamily="50" charset="0"/>
              </a:rPr>
              <a:t>Small movements are made and filmed to create the illusion of consistent motion</a:t>
            </a:r>
          </a:p>
          <a:p>
            <a:pPr marL="111125" indent="-111125">
              <a:buFont typeface="Arial" pitchFamily="34" charset="0"/>
              <a:buChar char="•"/>
            </a:pPr>
            <a:r>
              <a:rPr lang="en-US" sz="2400" dirty="0">
                <a:solidFill>
                  <a:srgbClr val="282389"/>
                </a:solidFill>
                <a:latin typeface="Hobo Std" pitchFamily="50" charset="0"/>
              </a:rPr>
              <a:t>Popularized by Gumby</a:t>
            </a:r>
          </a:p>
          <a:p>
            <a:pPr marL="111125" indent="-111125">
              <a:buFont typeface="Arial" pitchFamily="34" charset="0"/>
              <a:buChar char="•"/>
            </a:pPr>
            <a:endParaRPr lang="en-US" sz="2400" dirty="0">
              <a:solidFill>
                <a:srgbClr val="282389"/>
              </a:solidFill>
              <a:latin typeface="Hobo Std" pitchFamily="50" charset="0"/>
            </a:endParaRPr>
          </a:p>
          <a:p>
            <a:pPr marL="111125" indent="-111125">
              <a:buFont typeface="Arial" pitchFamily="34" charset="0"/>
              <a:buChar char="•"/>
            </a:pPr>
            <a:r>
              <a:rPr lang="en-US" sz="2400" dirty="0">
                <a:solidFill>
                  <a:srgbClr val="282389"/>
                </a:solidFill>
                <a:latin typeface="Hobo Std" pitchFamily="50" charset="0"/>
              </a:rPr>
              <a:t>FLASHDRIVE</a:t>
            </a:r>
          </a:p>
          <a:p>
            <a:pPr marL="111125" indent="-111125">
              <a:buFont typeface="Arial" pitchFamily="34" charset="0"/>
              <a:buChar char="•"/>
            </a:pPr>
            <a:r>
              <a:rPr lang="en-US" sz="2400" dirty="0">
                <a:solidFill>
                  <a:srgbClr val="282389"/>
                </a:solidFill>
                <a:latin typeface="Hobo Std" pitchFamily="50" charset="0"/>
              </a:rPr>
              <a:t>ONLINE: </a:t>
            </a:r>
          </a:p>
          <a:p>
            <a:pPr marL="111125" indent="-111125">
              <a:buFont typeface="Arial" pitchFamily="34" charset="0"/>
              <a:buChar char="•"/>
            </a:pPr>
            <a:r>
              <a:rPr lang="en-US" sz="2400" dirty="0">
                <a:solidFill>
                  <a:srgbClr val="282389"/>
                </a:solidFill>
                <a:latin typeface="Hobo Std" pitchFamily="50" charset="0"/>
                <a:hlinkClick r:id="rId3"/>
              </a:rPr>
              <a:t>http://www.youtube.com/watch?v=y09hVzHmSus</a:t>
            </a:r>
            <a:endParaRPr lang="en-US" sz="2400" dirty="0">
              <a:solidFill>
                <a:srgbClr val="282389"/>
              </a:solidFill>
              <a:latin typeface="Hobo Std" pitchFamily="50" charset="0"/>
            </a:endParaRPr>
          </a:p>
          <a:p>
            <a:pPr marL="111125" indent="-111125">
              <a:buFont typeface="Arial" pitchFamily="34" charset="0"/>
              <a:buChar char="•"/>
            </a:pPr>
            <a:r>
              <a:rPr lang="en-US" sz="2400" dirty="0">
                <a:solidFill>
                  <a:srgbClr val="282389"/>
                </a:solidFill>
                <a:latin typeface="Hobo Std" pitchFamily="50" charset="0"/>
              </a:rPr>
              <a:t>Watch about two and half minutes</a:t>
            </a:r>
          </a:p>
          <a:p>
            <a:pPr marL="111125" indent="-111125"/>
            <a:r>
              <a:rPr lang="en-US" sz="2400" dirty="0">
                <a:solidFill>
                  <a:srgbClr val="282389"/>
                </a:solidFill>
                <a:latin typeface="Hobo Std" pitchFamily="50" charset="0"/>
              </a:rPr>
              <a:t>                                     </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1173</TotalTime>
  <Words>826</Words>
  <Application>Microsoft Office PowerPoint</Application>
  <PresentationFormat>On-screen Show (4:3)</PresentationFormat>
  <Paragraphs>153</Paragraphs>
  <Slides>28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Arial</vt:lpstr>
      <vt:lpstr>Calibri</vt:lpstr>
      <vt:lpstr>Comic Sans MS</vt:lpstr>
      <vt:lpstr>Franklin Gothic Book</vt:lpstr>
      <vt:lpstr>Franklin Gothic Medium</vt:lpstr>
      <vt:lpstr>Hobo Std</vt:lpstr>
      <vt:lpstr>Showcard Gothic</vt:lpstr>
      <vt:lpstr>Snap ITC</vt:lpstr>
      <vt:lpstr>Wingdings</vt:lpstr>
      <vt:lpstr>Wingdings 2</vt:lpstr>
      <vt:lpstr>Trek</vt:lpstr>
      <vt:lpstr>MoDE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Central Bucks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Genre Study</dc:title>
  <dc:creator>Administrator</dc:creator>
  <cp:lastModifiedBy>REMAR, COLLEEN</cp:lastModifiedBy>
  <cp:revision>54</cp:revision>
  <dcterms:created xsi:type="dcterms:W3CDTF">2011-02-01T16:56:33Z</dcterms:created>
  <dcterms:modified xsi:type="dcterms:W3CDTF">2020-01-21T13:39:56Z</dcterms:modified>
</cp:coreProperties>
</file>